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Inter Medium" charset="1" panose="02000503000000020004"/>
      <p:regular r:id="rId16"/>
    </p:embeddedFont>
    <p:embeddedFont>
      <p:font typeface="Garet Bold" charset="1" panose="00000000000000000000"/>
      <p:regular r:id="rId17"/>
    </p:embeddedFont>
    <p:embeddedFont>
      <p:font typeface="Inter" charset="1" panose="020B0502030000000004"/>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0" y="2187392"/>
            <a:ext cx="18288000" cy="5791097"/>
            <a:chOff x="0" y="0"/>
            <a:chExt cx="4816593" cy="1525227"/>
          </a:xfrm>
        </p:grpSpPr>
        <p:sp>
          <p:nvSpPr>
            <p:cNvPr name="Freeform 3" id="3"/>
            <p:cNvSpPr/>
            <p:nvPr/>
          </p:nvSpPr>
          <p:spPr>
            <a:xfrm flipH="false" flipV="false" rot="0">
              <a:off x="0" y="0"/>
              <a:ext cx="4816592" cy="1525227"/>
            </a:xfrm>
            <a:custGeom>
              <a:avLst/>
              <a:gdLst/>
              <a:ahLst/>
              <a:cxnLst/>
              <a:rect r="r" b="b" t="t" l="l"/>
              <a:pathLst>
                <a:path h="1525227" w="4816592">
                  <a:moveTo>
                    <a:pt x="0" y="0"/>
                  </a:moveTo>
                  <a:lnTo>
                    <a:pt x="4816592" y="0"/>
                  </a:lnTo>
                  <a:lnTo>
                    <a:pt x="4816592" y="1525227"/>
                  </a:lnTo>
                  <a:lnTo>
                    <a:pt x="0" y="1525227"/>
                  </a:lnTo>
                  <a:close/>
                </a:path>
              </a:pathLst>
            </a:custGeom>
            <a:solidFill>
              <a:srgbClr val="041017"/>
            </a:solidFill>
          </p:spPr>
        </p:sp>
        <p:sp>
          <p:nvSpPr>
            <p:cNvPr name="TextBox 4" id="4"/>
            <p:cNvSpPr txBox="true"/>
            <p:nvPr/>
          </p:nvSpPr>
          <p:spPr>
            <a:xfrm>
              <a:off x="0" y="-47625"/>
              <a:ext cx="4816593" cy="1572852"/>
            </a:xfrm>
            <a:prstGeom prst="rect">
              <a:avLst/>
            </a:prstGeom>
          </p:spPr>
          <p:txBody>
            <a:bodyPr anchor="ctr" rtlCol="false" tIns="50800" lIns="50800" bIns="50800" rIns="50800"/>
            <a:lstStyle/>
            <a:p>
              <a:pPr algn="ctr">
                <a:lnSpc>
                  <a:spcPts val="3645"/>
                </a:lnSpc>
              </a:pPr>
            </a:p>
          </p:txBody>
        </p:sp>
      </p:grpSp>
      <p:grpSp>
        <p:nvGrpSpPr>
          <p:cNvPr name="Group 5" id="5"/>
          <p:cNvGrpSpPr/>
          <p:nvPr/>
        </p:nvGrpSpPr>
        <p:grpSpPr>
          <a:xfrm rot="0">
            <a:off x="816909" y="754083"/>
            <a:ext cx="3160836" cy="549235"/>
            <a:chOff x="0" y="0"/>
            <a:chExt cx="4214448" cy="732313"/>
          </a:xfrm>
        </p:grpSpPr>
        <p:grpSp>
          <p:nvGrpSpPr>
            <p:cNvPr name="Group 6" id="6"/>
            <p:cNvGrpSpPr/>
            <p:nvPr/>
          </p:nvGrpSpPr>
          <p:grpSpPr>
            <a:xfrm rot="0">
              <a:off x="0" y="0"/>
              <a:ext cx="4214448" cy="732313"/>
              <a:chOff x="0" y="0"/>
              <a:chExt cx="832484" cy="144654"/>
            </a:xfrm>
          </p:grpSpPr>
          <p:sp>
            <p:nvSpPr>
              <p:cNvPr name="Freeform 7" id="7"/>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8" id="8"/>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9" id="9"/>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grpSp>
        <p:nvGrpSpPr>
          <p:cNvPr name="Group 10" id="10"/>
          <p:cNvGrpSpPr/>
          <p:nvPr/>
        </p:nvGrpSpPr>
        <p:grpSpPr>
          <a:xfrm rot="0">
            <a:off x="16055897" y="479465"/>
            <a:ext cx="1755853" cy="549235"/>
            <a:chOff x="0" y="0"/>
            <a:chExt cx="2341137" cy="732313"/>
          </a:xfrm>
        </p:grpSpPr>
        <p:grpSp>
          <p:nvGrpSpPr>
            <p:cNvPr name="Group 11" id="11"/>
            <p:cNvGrpSpPr/>
            <p:nvPr/>
          </p:nvGrpSpPr>
          <p:grpSpPr>
            <a:xfrm rot="0">
              <a:off x="0" y="0"/>
              <a:ext cx="2341137" cy="732313"/>
              <a:chOff x="0" y="0"/>
              <a:chExt cx="462447" cy="144654"/>
            </a:xfrm>
          </p:grpSpPr>
          <p:sp>
            <p:nvSpPr>
              <p:cNvPr name="Freeform 12" id="12"/>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3" id="13"/>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14" id="14"/>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01</a:t>
              </a:r>
            </a:p>
          </p:txBody>
        </p:sp>
      </p:grpSp>
      <p:grpSp>
        <p:nvGrpSpPr>
          <p:cNvPr name="Group 15" id="15"/>
          <p:cNvGrpSpPr/>
          <p:nvPr/>
        </p:nvGrpSpPr>
        <p:grpSpPr>
          <a:xfrm rot="0">
            <a:off x="476250" y="2187392"/>
            <a:ext cx="7623358" cy="7623358"/>
            <a:chOff x="0" y="0"/>
            <a:chExt cx="2007798" cy="2007798"/>
          </a:xfrm>
        </p:grpSpPr>
        <p:sp>
          <p:nvSpPr>
            <p:cNvPr name="Freeform 16" id="16"/>
            <p:cNvSpPr/>
            <p:nvPr/>
          </p:nvSpPr>
          <p:spPr>
            <a:xfrm flipH="false" flipV="false" rot="0">
              <a:off x="0" y="0"/>
              <a:ext cx="2007798" cy="2007798"/>
            </a:xfrm>
            <a:custGeom>
              <a:avLst/>
              <a:gdLst/>
              <a:ahLst/>
              <a:cxnLst/>
              <a:rect r="r" b="b" t="t" l="l"/>
              <a:pathLst>
                <a:path h="2007798" w="2007798">
                  <a:moveTo>
                    <a:pt x="0" y="0"/>
                  </a:moveTo>
                  <a:lnTo>
                    <a:pt x="2007798" y="0"/>
                  </a:lnTo>
                  <a:lnTo>
                    <a:pt x="2007798" y="2007798"/>
                  </a:lnTo>
                  <a:lnTo>
                    <a:pt x="0" y="2007798"/>
                  </a:lnTo>
                  <a:close/>
                </a:path>
              </a:pathLst>
            </a:custGeom>
            <a:solidFill>
              <a:srgbClr val="FFFFFF"/>
            </a:solidFill>
          </p:spPr>
        </p:sp>
        <p:sp>
          <p:nvSpPr>
            <p:cNvPr name="TextBox 17" id="17"/>
            <p:cNvSpPr txBox="true"/>
            <p:nvPr/>
          </p:nvSpPr>
          <p:spPr>
            <a:xfrm>
              <a:off x="0" y="-47625"/>
              <a:ext cx="2007798" cy="2055423"/>
            </a:xfrm>
            <a:prstGeom prst="rect">
              <a:avLst/>
            </a:prstGeom>
          </p:spPr>
          <p:txBody>
            <a:bodyPr anchor="ctr" rtlCol="false" tIns="50800" lIns="50800" bIns="50800" rIns="50800"/>
            <a:lstStyle/>
            <a:p>
              <a:pPr algn="ctr">
                <a:lnSpc>
                  <a:spcPts val="3645"/>
                </a:lnSpc>
              </a:pPr>
            </a:p>
          </p:txBody>
        </p:sp>
      </p:grpSp>
      <p:grpSp>
        <p:nvGrpSpPr>
          <p:cNvPr name="Group 18" id="18"/>
          <p:cNvGrpSpPr/>
          <p:nvPr/>
        </p:nvGrpSpPr>
        <p:grpSpPr>
          <a:xfrm rot="0">
            <a:off x="816909" y="2528051"/>
            <a:ext cx="6942040" cy="69420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
              <a:stretch>
                <a:fillRect l="-25136" t="0" r="-25136" b="0"/>
              </a:stretch>
            </a:blipFill>
          </p:spPr>
        </p:sp>
      </p:grpSp>
      <p:sp>
        <p:nvSpPr>
          <p:cNvPr name="Freeform 20" id="20"/>
          <p:cNvSpPr/>
          <p:nvPr/>
        </p:nvSpPr>
        <p:spPr>
          <a:xfrm flipH="false" flipV="false" rot="0">
            <a:off x="16874859" y="8872152"/>
            <a:ext cx="936891" cy="938598"/>
          </a:xfrm>
          <a:custGeom>
            <a:avLst/>
            <a:gdLst/>
            <a:ahLst/>
            <a:cxnLst/>
            <a:rect r="r" b="b" t="t" l="l"/>
            <a:pathLst>
              <a:path h="938598" w="936891">
                <a:moveTo>
                  <a:pt x="0" y="0"/>
                </a:moveTo>
                <a:lnTo>
                  <a:pt x="936891" y="0"/>
                </a:lnTo>
                <a:lnTo>
                  <a:pt x="936891" y="938598"/>
                </a:lnTo>
                <a:lnTo>
                  <a:pt x="0" y="9385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1" id="21"/>
          <p:cNvSpPr txBox="true"/>
          <p:nvPr/>
        </p:nvSpPr>
        <p:spPr>
          <a:xfrm rot="0">
            <a:off x="8433151" y="2787467"/>
            <a:ext cx="8826149" cy="4276725"/>
          </a:xfrm>
          <a:prstGeom prst="rect">
            <a:avLst/>
          </a:prstGeom>
        </p:spPr>
        <p:txBody>
          <a:bodyPr anchor="t" rtlCol="false" tIns="0" lIns="0" bIns="0" rIns="0">
            <a:spAutoFit/>
          </a:bodyPr>
          <a:lstStyle/>
          <a:p>
            <a:pPr algn="l">
              <a:lnSpc>
                <a:spcPts val="8400"/>
              </a:lnSpc>
            </a:pPr>
            <a:r>
              <a:rPr lang="en-US" sz="7000" b="true">
                <a:solidFill>
                  <a:srgbClr val="75D613"/>
                </a:solidFill>
                <a:latin typeface="Garet Bold"/>
                <a:ea typeface="Garet Bold"/>
                <a:cs typeface="Garet Bold"/>
                <a:sym typeface="Garet Bold"/>
              </a:rPr>
              <a:t>HIKER REGISTRATION </a:t>
            </a:r>
          </a:p>
          <a:p>
            <a:pPr algn="l">
              <a:lnSpc>
                <a:spcPts val="8400"/>
              </a:lnSpc>
            </a:pPr>
            <a:r>
              <a:rPr lang="en-US" sz="7000" b="true">
                <a:solidFill>
                  <a:srgbClr val="75D613"/>
                </a:solidFill>
                <a:latin typeface="Garet Bold"/>
                <a:ea typeface="Garet Bold"/>
                <a:cs typeface="Garet Bold"/>
                <a:sym typeface="Garet Bold"/>
              </a:rPr>
              <a:t>&amp; ADMIN PAYMENT TRACKER</a:t>
            </a:r>
          </a:p>
        </p:txBody>
      </p:sp>
      <p:sp>
        <p:nvSpPr>
          <p:cNvPr name="TextBox 22" id="22"/>
          <p:cNvSpPr txBox="true"/>
          <p:nvPr/>
        </p:nvSpPr>
        <p:spPr>
          <a:xfrm rot="0">
            <a:off x="8958772" y="7258380"/>
            <a:ext cx="8300528" cy="448212"/>
          </a:xfrm>
          <a:prstGeom prst="rect">
            <a:avLst/>
          </a:prstGeom>
        </p:spPr>
        <p:txBody>
          <a:bodyPr anchor="t" rtlCol="false" tIns="0" lIns="0" bIns="0" rIns="0">
            <a:spAutoFit/>
          </a:bodyPr>
          <a:lstStyle/>
          <a:p>
            <a:pPr algn="l">
              <a:lnSpc>
                <a:spcPts val="3645"/>
              </a:lnSpc>
              <a:spcBef>
                <a:spcPct val="0"/>
              </a:spcBef>
            </a:pPr>
            <a:r>
              <a:rPr lang="en-US" b="true" sz="2603">
                <a:solidFill>
                  <a:srgbClr val="FFFFFF"/>
                </a:solidFill>
                <a:latin typeface="Inter Medium"/>
                <a:ea typeface="Inter Medium"/>
                <a:cs typeface="Inter Medium"/>
                <a:sym typeface="Inter Medium"/>
              </a:rPr>
              <a:t>DISCOVER THE THRILL OF THE GREAT OUTDOORS</a:t>
            </a:r>
          </a:p>
        </p:txBody>
      </p:sp>
      <p:sp>
        <p:nvSpPr>
          <p:cNvPr name="TextBox 23" id="23"/>
          <p:cNvSpPr txBox="true"/>
          <p:nvPr/>
        </p:nvSpPr>
        <p:spPr>
          <a:xfrm rot="0">
            <a:off x="11951818" y="9454515"/>
            <a:ext cx="4670555" cy="356235"/>
          </a:xfrm>
          <a:prstGeom prst="rect">
            <a:avLst/>
          </a:prstGeom>
        </p:spPr>
        <p:txBody>
          <a:bodyPr anchor="t" rtlCol="false" tIns="0" lIns="0" bIns="0" rIns="0">
            <a:spAutoFit/>
          </a:bodyPr>
          <a:lstStyle/>
          <a:p>
            <a:pPr algn="l">
              <a:lnSpc>
                <a:spcPts val="2940"/>
              </a:lnSpc>
              <a:spcBef>
                <a:spcPct val="0"/>
              </a:spcBef>
            </a:pPr>
            <a:r>
              <a:rPr lang="en-US" b="true" sz="2100">
                <a:solidFill>
                  <a:srgbClr val="FFFFFF"/>
                </a:solidFill>
                <a:latin typeface="Inter Medium"/>
                <a:ea typeface="Inter Medium"/>
                <a:cs typeface="Inter Medium"/>
                <a:sym typeface="Inter Medium"/>
              </a:rPr>
              <a:t>PRESENTED BY CHELAH NG’ETICH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10</a:t>
              </a:r>
            </a:p>
          </p:txBody>
        </p:sp>
      </p:grpSp>
      <p:grpSp>
        <p:nvGrpSpPr>
          <p:cNvPr name="Group 7" id="7"/>
          <p:cNvGrpSpPr/>
          <p:nvPr/>
        </p:nvGrpSpPr>
        <p:grpSpPr>
          <a:xfrm rot="0">
            <a:off x="8110449" y="1634942"/>
            <a:ext cx="9701301" cy="7623358"/>
            <a:chOff x="0" y="0"/>
            <a:chExt cx="1135865" cy="892571"/>
          </a:xfrm>
        </p:grpSpPr>
        <p:sp>
          <p:nvSpPr>
            <p:cNvPr name="Freeform 8" id="8"/>
            <p:cNvSpPr/>
            <p:nvPr/>
          </p:nvSpPr>
          <p:spPr>
            <a:xfrm flipH="false" flipV="false" rot="0">
              <a:off x="0" y="0"/>
              <a:ext cx="1135865" cy="892571"/>
            </a:xfrm>
            <a:custGeom>
              <a:avLst/>
              <a:gdLst/>
              <a:ahLst/>
              <a:cxnLst/>
              <a:rect r="r" b="b" t="t" l="l"/>
              <a:pathLst>
                <a:path h="892571" w="1135865">
                  <a:moveTo>
                    <a:pt x="0" y="0"/>
                  </a:moveTo>
                  <a:lnTo>
                    <a:pt x="1135865" y="0"/>
                  </a:lnTo>
                  <a:lnTo>
                    <a:pt x="1135865" y="892571"/>
                  </a:lnTo>
                  <a:lnTo>
                    <a:pt x="0" y="892571"/>
                  </a:lnTo>
                  <a:close/>
                </a:path>
              </a:pathLst>
            </a:custGeom>
            <a:blipFill>
              <a:blip r:embed="rId2"/>
              <a:stretch>
                <a:fillRect l="-9042" t="0" r="-9042" b="0"/>
              </a:stretch>
            </a:blipFill>
          </p:spPr>
        </p:sp>
      </p:grpSp>
      <p:sp>
        <p:nvSpPr>
          <p:cNvPr name="TextBox 9" id="9"/>
          <p:cNvSpPr txBox="true"/>
          <p:nvPr/>
        </p:nvSpPr>
        <p:spPr>
          <a:xfrm rot="0">
            <a:off x="728345" y="4837021"/>
            <a:ext cx="6628252" cy="1219200"/>
          </a:xfrm>
          <a:prstGeom prst="rect">
            <a:avLst/>
          </a:prstGeom>
        </p:spPr>
        <p:txBody>
          <a:bodyPr anchor="t" rtlCol="false" tIns="0" lIns="0" bIns="0" rIns="0">
            <a:spAutoFit/>
          </a:bodyPr>
          <a:lstStyle/>
          <a:p>
            <a:pPr algn="l">
              <a:lnSpc>
                <a:spcPts val="9600"/>
              </a:lnSpc>
            </a:pPr>
            <a:r>
              <a:rPr lang="en-US" sz="8000" b="true">
                <a:solidFill>
                  <a:srgbClr val="75D613"/>
                </a:solidFill>
                <a:latin typeface="Garet Bold"/>
                <a:ea typeface="Garet Bold"/>
                <a:cs typeface="Garet Bold"/>
                <a:sym typeface="Garet Bold"/>
              </a:rPr>
              <a:t>THANK YOU</a:t>
            </a:r>
          </a:p>
        </p:txBody>
      </p:sp>
      <p:sp>
        <p:nvSpPr>
          <p:cNvPr name="TextBox 10" id="10"/>
          <p:cNvSpPr txBox="true"/>
          <p:nvPr/>
        </p:nvSpPr>
        <p:spPr>
          <a:xfrm rot="0">
            <a:off x="12961099" y="9554633"/>
            <a:ext cx="4670555" cy="356235"/>
          </a:xfrm>
          <a:prstGeom prst="rect">
            <a:avLst/>
          </a:prstGeom>
        </p:spPr>
        <p:txBody>
          <a:bodyPr anchor="t" rtlCol="false" tIns="0" lIns="0" bIns="0" rIns="0">
            <a:spAutoFit/>
          </a:bodyPr>
          <a:lstStyle/>
          <a:p>
            <a:pPr algn="l">
              <a:lnSpc>
                <a:spcPts val="2940"/>
              </a:lnSpc>
              <a:spcBef>
                <a:spcPct val="0"/>
              </a:spcBef>
            </a:pPr>
            <a:r>
              <a:rPr lang="en-US" b="true" sz="2100">
                <a:solidFill>
                  <a:srgbClr val="FFFFFF"/>
                </a:solidFill>
                <a:latin typeface="Inter Medium"/>
                <a:ea typeface="Inter Medium"/>
                <a:cs typeface="Inter Medium"/>
                <a:sym typeface="Inter Medium"/>
              </a:rPr>
              <a:t>PRESENTED BY CHELAH NG’ETICH</a:t>
            </a:r>
          </a:p>
        </p:txBody>
      </p:sp>
      <p:grpSp>
        <p:nvGrpSpPr>
          <p:cNvPr name="Group 11" id="11"/>
          <p:cNvGrpSpPr/>
          <p:nvPr/>
        </p:nvGrpSpPr>
        <p:grpSpPr>
          <a:xfrm rot="0">
            <a:off x="395534" y="544461"/>
            <a:ext cx="3160836" cy="549235"/>
            <a:chOff x="0" y="0"/>
            <a:chExt cx="4214448" cy="732313"/>
          </a:xfrm>
        </p:grpSpPr>
        <p:grpSp>
          <p:nvGrpSpPr>
            <p:cNvPr name="Group 12" id="12"/>
            <p:cNvGrpSpPr/>
            <p:nvPr/>
          </p:nvGrpSpPr>
          <p:grpSpPr>
            <a:xfrm rot="0">
              <a:off x="0" y="0"/>
              <a:ext cx="4214448" cy="732313"/>
              <a:chOff x="0" y="0"/>
              <a:chExt cx="832484" cy="144654"/>
            </a:xfrm>
          </p:grpSpPr>
          <p:sp>
            <p:nvSpPr>
              <p:cNvPr name="Freeform 13" id="13"/>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4" id="14"/>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15" id="15"/>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8653751" y="296093"/>
            <a:ext cx="9331406" cy="9734565"/>
            <a:chOff x="0" y="0"/>
            <a:chExt cx="1125788" cy="1174427"/>
          </a:xfrm>
        </p:grpSpPr>
        <p:sp>
          <p:nvSpPr>
            <p:cNvPr name="Freeform 3" id="3"/>
            <p:cNvSpPr/>
            <p:nvPr/>
          </p:nvSpPr>
          <p:spPr>
            <a:xfrm flipH="false" flipV="false" rot="0">
              <a:off x="0" y="0"/>
              <a:ext cx="1125788" cy="1174427"/>
            </a:xfrm>
            <a:custGeom>
              <a:avLst/>
              <a:gdLst/>
              <a:ahLst/>
              <a:cxnLst/>
              <a:rect r="r" b="b" t="t" l="l"/>
              <a:pathLst>
                <a:path h="1174427" w="1125788">
                  <a:moveTo>
                    <a:pt x="0" y="0"/>
                  </a:moveTo>
                  <a:lnTo>
                    <a:pt x="1125788" y="0"/>
                  </a:lnTo>
                  <a:lnTo>
                    <a:pt x="1125788" y="1174427"/>
                  </a:lnTo>
                  <a:lnTo>
                    <a:pt x="0" y="1174427"/>
                  </a:lnTo>
                  <a:close/>
                </a:path>
              </a:pathLst>
            </a:custGeom>
            <a:blipFill>
              <a:blip r:embed="rId2"/>
              <a:stretch>
                <a:fillRect l="0" t="-21893" r="0" b="-21893"/>
              </a:stretch>
            </a:blipFill>
          </p:spPr>
        </p:sp>
      </p:grpSp>
      <p:grpSp>
        <p:nvGrpSpPr>
          <p:cNvPr name="Group 4" id="4"/>
          <p:cNvGrpSpPr/>
          <p:nvPr/>
        </p:nvGrpSpPr>
        <p:grpSpPr>
          <a:xfrm rot="0">
            <a:off x="16055897" y="479465"/>
            <a:ext cx="1755853" cy="549235"/>
            <a:chOff x="0" y="0"/>
            <a:chExt cx="2341137" cy="732313"/>
          </a:xfrm>
        </p:grpSpPr>
        <p:grpSp>
          <p:nvGrpSpPr>
            <p:cNvPr name="Group 5" id="5"/>
            <p:cNvGrpSpPr/>
            <p:nvPr/>
          </p:nvGrpSpPr>
          <p:grpSpPr>
            <a:xfrm rot="0">
              <a:off x="0" y="0"/>
              <a:ext cx="2341137" cy="732313"/>
              <a:chOff x="0" y="0"/>
              <a:chExt cx="462447" cy="144654"/>
            </a:xfrm>
          </p:grpSpPr>
          <p:sp>
            <p:nvSpPr>
              <p:cNvPr name="Freeform 6" id="6"/>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7" id="7"/>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8" id="8"/>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02</a:t>
              </a:r>
            </a:p>
          </p:txBody>
        </p:sp>
      </p:grpSp>
      <p:grpSp>
        <p:nvGrpSpPr>
          <p:cNvPr name="Group 9" id="9"/>
          <p:cNvGrpSpPr/>
          <p:nvPr/>
        </p:nvGrpSpPr>
        <p:grpSpPr>
          <a:xfrm rot="5400000">
            <a:off x="3384547" y="5034344"/>
            <a:ext cx="9734565" cy="258062"/>
            <a:chOff x="0" y="0"/>
            <a:chExt cx="12979420" cy="344082"/>
          </a:xfrm>
        </p:grpSpPr>
        <p:grpSp>
          <p:nvGrpSpPr>
            <p:cNvPr name="Group 10" id="10"/>
            <p:cNvGrpSpPr/>
            <p:nvPr/>
          </p:nvGrpSpPr>
          <p:grpSpPr>
            <a:xfrm rot="0">
              <a:off x="4513924" y="0"/>
              <a:ext cx="1001168" cy="344082"/>
              <a:chOff x="0" y="0"/>
              <a:chExt cx="812800" cy="279344"/>
            </a:xfrm>
          </p:grpSpPr>
          <p:sp>
            <p:nvSpPr>
              <p:cNvPr name="Freeform 11" id="11"/>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12" id="12"/>
              <p:cNvSpPr txBox="true"/>
              <p:nvPr/>
            </p:nvSpPr>
            <p:spPr>
              <a:xfrm>
                <a:off x="76200" y="-21437"/>
                <a:ext cx="660400" cy="274592"/>
              </a:xfrm>
              <a:prstGeom prst="rect">
                <a:avLst/>
              </a:prstGeom>
            </p:spPr>
            <p:txBody>
              <a:bodyPr anchor="ctr" rtlCol="false" tIns="136101" lIns="136101" bIns="136101" rIns="136101"/>
              <a:lstStyle/>
              <a:p>
                <a:pPr algn="ctr">
                  <a:lnSpc>
                    <a:spcPts val="3645"/>
                  </a:lnSpc>
                </a:pPr>
              </a:p>
            </p:txBody>
          </p:sp>
        </p:grpSp>
        <p:grpSp>
          <p:nvGrpSpPr>
            <p:cNvPr name="Group 13" id="13"/>
            <p:cNvGrpSpPr/>
            <p:nvPr/>
          </p:nvGrpSpPr>
          <p:grpSpPr>
            <a:xfrm rot="0">
              <a:off x="5989126" y="0"/>
              <a:ext cx="1001168" cy="344082"/>
              <a:chOff x="0" y="0"/>
              <a:chExt cx="812800" cy="279344"/>
            </a:xfrm>
          </p:grpSpPr>
          <p:sp>
            <p:nvSpPr>
              <p:cNvPr name="Freeform 14" id="14"/>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15" id="15"/>
              <p:cNvSpPr txBox="true"/>
              <p:nvPr/>
            </p:nvSpPr>
            <p:spPr>
              <a:xfrm>
                <a:off x="76200" y="-21437"/>
                <a:ext cx="660400" cy="274592"/>
              </a:xfrm>
              <a:prstGeom prst="rect">
                <a:avLst/>
              </a:prstGeom>
            </p:spPr>
            <p:txBody>
              <a:bodyPr anchor="ctr" rtlCol="false" tIns="136101" lIns="136101" bIns="136101" rIns="136101"/>
              <a:lstStyle/>
              <a:p>
                <a:pPr algn="ctr">
                  <a:lnSpc>
                    <a:spcPts val="3225"/>
                  </a:lnSpc>
                </a:pPr>
              </a:p>
            </p:txBody>
          </p:sp>
        </p:grpSp>
        <p:grpSp>
          <p:nvGrpSpPr>
            <p:cNvPr name="Group 16" id="16"/>
            <p:cNvGrpSpPr/>
            <p:nvPr/>
          </p:nvGrpSpPr>
          <p:grpSpPr>
            <a:xfrm rot="0">
              <a:off x="7464328" y="0"/>
              <a:ext cx="1001168" cy="344082"/>
              <a:chOff x="0" y="0"/>
              <a:chExt cx="812800" cy="279344"/>
            </a:xfrm>
          </p:grpSpPr>
          <p:sp>
            <p:nvSpPr>
              <p:cNvPr name="Freeform 17" id="17"/>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18" id="18"/>
              <p:cNvSpPr txBox="true"/>
              <p:nvPr/>
            </p:nvSpPr>
            <p:spPr>
              <a:xfrm>
                <a:off x="76200" y="-21437"/>
                <a:ext cx="660400" cy="274592"/>
              </a:xfrm>
              <a:prstGeom prst="rect">
                <a:avLst/>
              </a:prstGeom>
            </p:spPr>
            <p:txBody>
              <a:bodyPr anchor="ctr" rtlCol="false" tIns="136101" lIns="136101" bIns="136101" rIns="136101"/>
              <a:lstStyle/>
              <a:p>
                <a:pPr algn="ctr">
                  <a:lnSpc>
                    <a:spcPts val="3365"/>
                  </a:lnSpc>
                </a:pPr>
              </a:p>
            </p:txBody>
          </p:sp>
        </p:grpSp>
        <p:grpSp>
          <p:nvGrpSpPr>
            <p:cNvPr name="Group 19" id="19"/>
            <p:cNvGrpSpPr/>
            <p:nvPr/>
          </p:nvGrpSpPr>
          <p:grpSpPr>
            <a:xfrm rot="0">
              <a:off x="0" y="0"/>
              <a:ext cx="1001168" cy="344082"/>
              <a:chOff x="0" y="0"/>
              <a:chExt cx="812800" cy="279344"/>
            </a:xfrm>
          </p:grpSpPr>
          <p:sp>
            <p:nvSpPr>
              <p:cNvPr name="Freeform 20" id="20"/>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21" id="21"/>
              <p:cNvSpPr txBox="true"/>
              <p:nvPr/>
            </p:nvSpPr>
            <p:spPr>
              <a:xfrm>
                <a:off x="76200" y="-21437"/>
                <a:ext cx="660400" cy="274592"/>
              </a:xfrm>
              <a:prstGeom prst="rect">
                <a:avLst/>
              </a:prstGeom>
            </p:spPr>
            <p:txBody>
              <a:bodyPr anchor="ctr" rtlCol="false" tIns="136101" lIns="136101" bIns="136101" rIns="136101"/>
              <a:lstStyle/>
              <a:p>
                <a:pPr algn="ctr">
                  <a:lnSpc>
                    <a:spcPts val="3645"/>
                  </a:lnSpc>
                </a:pPr>
              </a:p>
            </p:txBody>
          </p:sp>
        </p:grpSp>
        <p:grpSp>
          <p:nvGrpSpPr>
            <p:cNvPr name="Group 22" id="22"/>
            <p:cNvGrpSpPr/>
            <p:nvPr/>
          </p:nvGrpSpPr>
          <p:grpSpPr>
            <a:xfrm rot="0">
              <a:off x="1475202" y="0"/>
              <a:ext cx="1001168" cy="344082"/>
              <a:chOff x="0" y="0"/>
              <a:chExt cx="812800" cy="279344"/>
            </a:xfrm>
          </p:grpSpPr>
          <p:sp>
            <p:nvSpPr>
              <p:cNvPr name="Freeform 23" id="23"/>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24" id="24"/>
              <p:cNvSpPr txBox="true"/>
              <p:nvPr/>
            </p:nvSpPr>
            <p:spPr>
              <a:xfrm>
                <a:off x="76200" y="-21437"/>
                <a:ext cx="660400" cy="274592"/>
              </a:xfrm>
              <a:prstGeom prst="rect">
                <a:avLst/>
              </a:prstGeom>
            </p:spPr>
            <p:txBody>
              <a:bodyPr anchor="ctr" rtlCol="false" tIns="136101" lIns="136101" bIns="136101" rIns="136101"/>
              <a:lstStyle/>
              <a:p>
                <a:pPr algn="ctr">
                  <a:lnSpc>
                    <a:spcPts val="3225"/>
                  </a:lnSpc>
                </a:pPr>
              </a:p>
            </p:txBody>
          </p:sp>
        </p:grpSp>
        <p:grpSp>
          <p:nvGrpSpPr>
            <p:cNvPr name="Group 25" id="25"/>
            <p:cNvGrpSpPr/>
            <p:nvPr/>
          </p:nvGrpSpPr>
          <p:grpSpPr>
            <a:xfrm rot="0">
              <a:off x="2950405" y="0"/>
              <a:ext cx="1001168" cy="344082"/>
              <a:chOff x="0" y="0"/>
              <a:chExt cx="812800" cy="279344"/>
            </a:xfrm>
          </p:grpSpPr>
          <p:sp>
            <p:nvSpPr>
              <p:cNvPr name="Freeform 26" id="26"/>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27" id="27"/>
              <p:cNvSpPr txBox="true"/>
              <p:nvPr/>
            </p:nvSpPr>
            <p:spPr>
              <a:xfrm>
                <a:off x="76200" y="-21437"/>
                <a:ext cx="660400" cy="274592"/>
              </a:xfrm>
              <a:prstGeom prst="rect">
                <a:avLst/>
              </a:prstGeom>
            </p:spPr>
            <p:txBody>
              <a:bodyPr anchor="ctr" rtlCol="false" tIns="136101" lIns="136101" bIns="136101" rIns="136101"/>
              <a:lstStyle/>
              <a:p>
                <a:pPr algn="ctr">
                  <a:lnSpc>
                    <a:spcPts val="3365"/>
                  </a:lnSpc>
                </a:pPr>
              </a:p>
            </p:txBody>
          </p:sp>
        </p:grpSp>
        <p:grpSp>
          <p:nvGrpSpPr>
            <p:cNvPr name="Group 28" id="28"/>
            <p:cNvGrpSpPr/>
            <p:nvPr/>
          </p:nvGrpSpPr>
          <p:grpSpPr>
            <a:xfrm rot="0">
              <a:off x="9027847" y="0"/>
              <a:ext cx="1001168" cy="344082"/>
              <a:chOff x="0" y="0"/>
              <a:chExt cx="812800" cy="279344"/>
            </a:xfrm>
          </p:grpSpPr>
          <p:sp>
            <p:nvSpPr>
              <p:cNvPr name="Freeform 29" id="29"/>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30" id="30"/>
              <p:cNvSpPr txBox="true"/>
              <p:nvPr/>
            </p:nvSpPr>
            <p:spPr>
              <a:xfrm>
                <a:off x="76200" y="-21437"/>
                <a:ext cx="660400" cy="274592"/>
              </a:xfrm>
              <a:prstGeom prst="rect">
                <a:avLst/>
              </a:prstGeom>
            </p:spPr>
            <p:txBody>
              <a:bodyPr anchor="ctr" rtlCol="false" tIns="136101" lIns="136101" bIns="136101" rIns="136101"/>
              <a:lstStyle/>
              <a:p>
                <a:pPr algn="ctr">
                  <a:lnSpc>
                    <a:spcPts val="3645"/>
                  </a:lnSpc>
                </a:pPr>
              </a:p>
            </p:txBody>
          </p:sp>
        </p:grpSp>
        <p:grpSp>
          <p:nvGrpSpPr>
            <p:cNvPr name="Group 31" id="31"/>
            <p:cNvGrpSpPr/>
            <p:nvPr/>
          </p:nvGrpSpPr>
          <p:grpSpPr>
            <a:xfrm rot="0">
              <a:off x="10503050" y="0"/>
              <a:ext cx="1001168" cy="344082"/>
              <a:chOff x="0" y="0"/>
              <a:chExt cx="812800" cy="279344"/>
            </a:xfrm>
          </p:grpSpPr>
          <p:sp>
            <p:nvSpPr>
              <p:cNvPr name="Freeform 32" id="32"/>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33" id="33"/>
              <p:cNvSpPr txBox="true"/>
              <p:nvPr/>
            </p:nvSpPr>
            <p:spPr>
              <a:xfrm>
                <a:off x="76200" y="-21437"/>
                <a:ext cx="660400" cy="274592"/>
              </a:xfrm>
              <a:prstGeom prst="rect">
                <a:avLst/>
              </a:prstGeom>
            </p:spPr>
            <p:txBody>
              <a:bodyPr anchor="ctr" rtlCol="false" tIns="136101" lIns="136101" bIns="136101" rIns="136101"/>
              <a:lstStyle/>
              <a:p>
                <a:pPr algn="ctr">
                  <a:lnSpc>
                    <a:spcPts val="3225"/>
                  </a:lnSpc>
                </a:pPr>
              </a:p>
            </p:txBody>
          </p:sp>
        </p:grpSp>
        <p:grpSp>
          <p:nvGrpSpPr>
            <p:cNvPr name="Group 34" id="34"/>
            <p:cNvGrpSpPr/>
            <p:nvPr/>
          </p:nvGrpSpPr>
          <p:grpSpPr>
            <a:xfrm rot="0">
              <a:off x="11978252" y="0"/>
              <a:ext cx="1001168" cy="344082"/>
              <a:chOff x="0" y="0"/>
              <a:chExt cx="812800" cy="279344"/>
            </a:xfrm>
          </p:grpSpPr>
          <p:sp>
            <p:nvSpPr>
              <p:cNvPr name="Freeform 35" id="35"/>
              <p:cNvSpPr/>
              <p:nvPr/>
            </p:nvSpPr>
            <p:spPr>
              <a:xfrm flipH="false" flipV="false" rot="0">
                <a:off x="0" y="0"/>
                <a:ext cx="812800" cy="279344"/>
              </a:xfrm>
              <a:custGeom>
                <a:avLst/>
                <a:gdLst/>
                <a:ahLst/>
                <a:cxnLst/>
                <a:rect r="r" b="b" t="t" l="l"/>
                <a:pathLst>
                  <a:path h="279344" w="812800">
                    <a:moveTo>
                      <a:pt x="406400" y="0"/>
                    </a:moveTo>
                    <a:cubicBezTo>
                      <a:pt x="181951" y="0"/>
                      <a:pt x="0" y="62533"/>
                      <a:pt x="0" y="139672"/>
                    </a:cubicBezTo>
                    <a:cubicBezTo>
                      <a:pt x="0" y="216811"/>
                      <a:pt x="181951" y="279344"/>
                      <a:pt x="406400" y="279344"/>
                    </a:cubicBezTo>
                    <a:cubicBezTo>
                      <a:pt x="630849" y="279344"/>
                      <a:pt x="812800" y="216811"/>
                      <a:pt x="812800" y="139672"/>
                    </a:cubicBezTo>
                    <a:cubicBezTo>
                      <a:pt x="812800" y="62533"/>
                      <a:pt x="630849" y="0"/>
                      <a:pt x="406400" y="0"/>
                    </a:cubicBezTo>
                    <a:close/>
                  </a:path>
                </a:pathLst>
              </a:custGeom>
              <a:solidFill>
                <a:srgbClr val="000000">
                  <a:alpha val="0"/>
                </a:srgbClr>
              </a:solidFill>
              <a:ln w="28575" cap="sq">
                <a:solidFill>
                  <a:srgbClr val="75D613"/>
                </a:solidFill>
                <a:prstDash val="solid"/>
                <a:miter/>
              </a:ln>
            </p:spPr>
          </p:sp>
          <p:sp>
            <p:nvSpPr>
              <p:cNvPr name="TextBox 36" id="36"/>
              <p:cNvSpPr txBox="true"/>
              <p:nvPr/>
            </p:nvSpPr>
            <p:spPr>
              <a:xfrm>
                <a:off x="76200" y="-21437"/>
                <a:ext cx="660400" cy="274592"/>
              </a:xfrm>
              <a:prstGeom prst="rect">
                <a:avLst/>
              </a:prstGeom>
            </p:spPr>
            <p:txBody>
              <a:bodyPr anchor="ctr" rtlCol="false" tIns="136101" lIns="136101" bIns="136101" rIns="136101"/>
              <a:lstStyle/>
              <a:p>
                <a:pPr algn="ctr">
                  <a:lnSpc>
                    <a:spcPts val="3365"/>
                  </a:lnSpc>
                </a:pPr>
              </a:p>
            </p:txBody>
          </p:sp>
        </p:grpSp>
      </p:grpSp>
      <p:sp>
        <p:nvSpPr>
          <p:cNvPr name="TextBox 37" id="37"/>
          <p:cNvSpPr txBox="true"/>
          <p:nvPr/>
        </p:nvSpPr>
        <p:spPr>
          <a:xfrm rot="0">
            <a:off x="626427" y="1225367"/>
            <a:ext cx="6459515" cy="962025"/>
          </a:xfrm>
          <a:prstGeom prst="rect">
            <a:avLst/>
          </a:prstGeom>
        </p:spPr>
        <p:txBody>
          <a:bodyPr anchor="t" rtlCol="false" tIns="0" lIns="0" bIns="0" rIns="0">
            <a:spAutoFit/>
          </a:bodyPr>
          <a:lstStyle/>
          <a:p>
            <a:pPr algn="ctr">
              <a:lnSpc>
                <a:spcPts val="7679"/>
              </a:lnSpc>
            </a:pPr>
            <a:r>
              <a:rPr lang="en-US" b="true" sz="6399">
                <a:solidFill>
                  <a:srgbClr val="75D613"/>
                </a:solidFill>
                <a:latin typeface="Garet Bold"/>
                <a:ea typeface="Garet Bold"/>
                <a:cs typeface="Garet Bold"/>
                <a:sym typeface="Garet Bold"/>
              </a:rPr>
              <a:t>INSPIRATION</a:t>
            </a:r>
          </a:p>
        </p:txBody>
      </p:sp>
      <p:sp>
        <p:nvSpPr>
          <p:cNvPr name="TextBox 38" id="38"/>
          <p:cNvSpPr txBox="true"/>
          <p:nvPr/>
        </p:nvSpPr>
        <p:spPr>
          <a:xfrm rot="0">
            <a:off x="626427" y="2149292"/>
            <a:ext cx="6728127" cy="7601100"/>
          </a:xfrm>
          <a:prstGeom prst="rect">
            <a:avLst/>
          </a:prstGeom>
        </p:spPr>
        <p:txBody>
          <a:bodyPr anchor="t" rtlCol="false" tIns="0" lIns="0" bIns="0" rIns="0">
            <a:spAutoFit/>
          </a:bodyPr>
          <a:lstStyle/>
          <a:p>
            <a:pPr algn="just">
              <a:lnSpc>
                <a:spcPts val="4021"/>
              </a:lnSpc>
            </a:pPr>
            <a:r>
              <a:rPr lang="en-US" sz="2041">
                <a:solidFill>
                  <a:srgbClr val="FFFFFF"/>
                </a:solidFill>
                <a:latin typeface="Inter"/>
                <a:ea typeface="Inter"/>
                <a:cs typeface="Inter"/>
                <a:sym typeface="Inter"/>
              </a:rPr>
              <a:t>It started w</a:t>
            </a:r>
            <a:r>
              <a:rPr lang="en-US" sz="2041">
                <a:solidFill>
                  <a:srgbClr val="FFFFFF"/>
                </a:solidFill>
                <a:latin typeface="Inter"/>
                <a:ea typeface="Inter"/>
                <a:cs typeface="Inter"/>
                <a:sym typeface="Inter"/>
              </a:rPr>
              <a:t>ith a missed call.</a:t>
            </a:r>
          </a:p>
          <a:p>
            <a:pPr algn="just">
              <a:lnSpc>
                <a:spcPts val="4021"/>
              </a:lnSpc>
            </a:pPr>
            <a:r>
              <a:rPr lang="en-US" sz="2041">
                <a:solidFill>
                  <a:srgbClr val="FFFFFF"/>
                </a:solidFill>
                <a:latin typeface="Inter"/>
                <a:ea typeface="Inter"/>
                <a:cs typeface="Inter"/>
                <a:sym typeface="Inter"/>
              </a:rPr>
              <a:t>One Friday evening, the team was gearing up for the biggest hike of the month. Everyone was excited, the  and the checklist was ready and full. But just as we got ready to rest for the big day, there was a text.</a:t>
            </a:r>
          </a:p>
          <a:p>
            <a:pPr algn="just">
              <a:lnSpc>
                <a:spcPts val="4021"/>
              </a:lnSpc>
            </a:pPr>
            <a:r>
              <a:rPr lang="en-US" sz="2041">
                <a:solidFill>
                  <a:srgbClr val="FFFFFF"/>
                </a:solidFill>
                <a:latin typeface="Inter"/>
                <a:ea typeface="Inter"/>
                <a:cs typeface="Inter"/>
                <a:sym typeface="Inter"/>
              </a:rPr>
              <a:t>"Hey, I have no updates about tomorrow’s hike. Is it still on?"  Panic.</a:t>
            </a:r>
          </a:p>
          <a:p>
            <a:pPr algn="just">
              <a:lnSpc>
                <a:spcPts val="4021"/>
              </a:lnSpc>
            </a:pPr>
            <a:r>
              <a:rPr lang="en-US" sz="2041">
                <a:solidFill>
                  <a:srgbClr val="FFFFFF"/>
                </a:solidFill>
                <a:latin typeface="Inter"/>
                <a:ea typeface="Inter"/>
                <a:cs typeface="Inter"/>
                <a:sym typeface="Inter"/>
              </a:rPr>
              <a:t>She had paid two weeks ago — or had she? The spreadsheet said "Pending." Someone remembered she sent part of the fee via M-Pesa, but the balance was supposed to come later. Somewhere between follow-ups and manual updates, her confirmation was lost. No one had double-checked. She was left out.</a:t>
            </a:r>
          </a:p>
          <a:p>
            <a:pPr algn="just">
              <a:lnSpc>
                <a:spcPts val="4021"/>
              </a:lnSpc>
            </a:pPr>
            <a:r>
              <a:rPr lang="en-US" sz="2041">
                <a:solidFill>
                  <a:srgbClr val="FFFFFF"/>
                </a:solidFill>
                <a:latin typeface="Inter"/>
                <a:ea typeface="Inter"/>
                <a:cs typeface="Inter"/>
                <a:sym typeface="Inter"/>
              </a:rPr>
              <a:t>The oversight wasn’t about money. It was about trust.</a:t>
            </a:r>
          </a:p>
          <a:p>
            <a:pPr algn="just">
              <a:lnSpc>
                <a:spcPts val="4021"/>
              </a:lnSpc>
            </a:pPr>
          </a:p>
        </p:txBody>
      </p:sp>
      <p:grpSp>
        <p:nvGrpSpPr>
          <p:cNvPr name="Group 39" id="39"/>
          <p:cNvGrpSpPr/>
          <p:nvPr/>
        </p:nvGrpSpPr>
        <p:grpSpPr>
          <a:xfrm rot="0">
            <a:off x="395534" y="544461"/>
            <a:ext cx="3160836" cy="549235"/>
            <a:chOff x="0" y="0"/>
            <a:chExt cx="4214448" cy="732313"/>
          </a:xfrm>
        </p:grpSpPr>
        <p:grpSp>
          <p:nvGrpSpPr>
            <p:cNvPr name="Group 40" id="40"/>
            <p:cNvGrpSpPr/>
            <p:nvPr/>
          </p:nvGrpSpPr>
          <p:grpSpPr>
            <a:xfrm rot="0">
              <a:off x="0" y="0"/>
              <a:ext cx="4214448" cy="732313"/>
              <a:chOff x="0" y="0"/>
              <a:chExt cx="832484" cy="144654"/>
            </a:xfrm>
          </p:grpSpPr>
          <p:sp>
            <p:nvSpPr>
              <p:cNvPr name="Freeform 41" id="41"/>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42" id="42"/>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43" id="43"/>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03</a:t>
              </a:r>
            </a:p>
          </p:txBody>
        </p:sp>
      </p:grpSp>
      <p:grpSp>
        <p:nvGrpSpPr>
          <p:cNvPr name="Group 7" id="7"/>
          <p:cNvGrpSpPr/>
          <p:nvPr/>
        </p:nvGrpSpPr>
        <p:grpSpPr>
          <a:xfrm rot="0">
            <a:off x="0" y="4819717"/>
            <a:ext cx="18288000" cy="4991033"/>
            <a:chOff x="0" y="0"/>
            <a:chExt cx="4816593" cy="1314511"/>
          </a:xfrm>
        </p:grpSpPr>
        <p:sp>
          <p:nvSpPr>
            <p:cNvPr name="Freeform 8" id="8"/>
            <p:cNvSpPr/>
            <p:nvPr/>
          </p:nvSpPr>
          <p:spPr>
            <a:xfrm flipH="false" flipV="false" rot="0">
              <a:off x="0" y="0"/>
              <a:ext cx="4816592" cy="1314511"/>
            </a:xfrm>
            <a:custGeom>
              <a:avLst/>
              <a:gdLst/>
              <a:ahLst/>
              <a:cxnLst/>
              <a:rect r="r" b="b" t="t" l="l"/>
              <a:pathLst>
                <a:path h="1314511" w="4816592">
                  <a:moveTo>
                    <a:pt x="0" y="0"/>
                  </a:moveTo>
                  <a:lnTo>
                    <a:pt x="4816592" y="0"/>
                  </a:lnTo>
                  <a:lnTo>
                    <a:pt x="4816592" y="1314511"/>
                  </a:lnTo>
                  <a:lnTo>
                    <a:pt x="0" y="1314511"/>
                  </a:lnTo>
                  <a:close/>
                </a:path>
              </a:pathLst>
            </a:custGeom>
            <a:solidFill>
              <a:srgbClr val="041017"/>
            </a:solidFill>
          </p:spPr>
        </p:sp>
        <p:sp>
          <p:nvSpPr>
            <p:cNvPr name="TextBox 9" id="9"/>
            <p:cNvSpPr txBox="true"/>
            <p:nvPr/>
          </p:nvSpPr>
          <p:spPr>
            <a:xfrm>
              <a:off x="0" y="-47625"/>
              <a:ext cx="4816593" cy="1362136"/>
            </a:xfrm>
            <a:prstGeom prst="rect">
              <a:avLst/>
            </a:prstGeom>
          </p:spPr>
          <p:txBody>
            <a:bodyPr anchor="ctr" rtlCol="false" tIns="50800" lIns="50800" bIns="50800" rIns="50800"/>
            <a:lstStyle/>
            <a:p>
              <a:pPr algn="ctr">
                <a:lnSpc>
                  <a:spcPts val="3645"/>
                </a:lnSpc>
              </a:pPr>
            </a:p>
          </p:txBody>
        </p:sp>
      </p:grpSp>
      <p:sp>
        <p:nvSpPr>
          <p:cNvPr name="TextBox 10" id="10"/>
          <p:cNvSpPr txBox="true"/>
          <p:nvPr/>
        </p:nvSpPr>
        <p:spPr>
          <a:xfrm rot="0">
            <a:off x="569918" y="5153025"/>
            <a:ext cx="5721784"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STATEMENT</a:t>
            </a:r>
          </a:p>
        </p:txBody>
      </p:sp>
      <p:sp>
        <p:nvSpPr>
          <p:cNvPr name="TextBox 11" id="11"/>
          <p:cNvSpPr txBox="true"/>
          <p:nvPr/>
        </p:nvSpPr>
        <p:spPr>
          <a:xfrm rot="0">
            <a:off x="569918" y="6502818"/>
            <a:ext cx="17148165" cy="2957831"/>
          </a:xfrm>
          <a:prstGeom prst="rect">
            <a:avLst/>
          </a:prstGeom>
        </p:spPr>
        <p:txBody>
          <a:bodyPr anchor="t" rtlCol="false" tIns="0" lIns="0" bIns="0" rIns="0">
            <a:spAutoFit/>
          </a:bodyPr>
          <a:lstStyle/>
          <a:p>
            <a:pPr algn="just">
              <a:lnSpc>
                <a:spcPts val="3919"/>
              </a:lnSpc>
            </a:pPr>
            <a:r>
              <a:rPr lang="en-US" sz="2799">
                <a:solidFill>
                  <a:srgbClr val="FFFFFF"/>
                </a:solidFill>
                <a:latin typeface="Inter"/>
                <a:ea typeface="Inter"/>
                <a:cs typeface="Inter"/>
                <a:sym typeface="Inter"/>
              </a:rPr>
              <a:t>Manual spreadsheets make it too easy to lose track of partial payments and hiker contact details. So a simple, click-and-type desktop tool to centralize everything: registrations, payments, follow-ups — even weather forecasts and reminders aims to curb this. A Tkinter-based GUI application that simplifies the workflow, simulates real-world systems, and avoids another similar moment.</a:t>
            </a:r>
          </a:p>
          <a:p>
            <a:pPr algn="just">
              <a:lnSpc>
                <a:spcPts val="3919"/>
              </a:lnSpc>
              <a:spcBef>
                <a:spcPct val="0"/>
              </a:spcBef>
            </a:pPr>
            <a:r>
              <a:rPr lang="en-US" sz="2799">
                <a:solidFill>
                  <a:srgbClr val="FFFFFF"/>
                </a:solidFill>
                <a:latin typeface="Inter"/>
                <a:ea typeface="Inter"/>
                <a:cs typeface="Inter"/>
                <a:sym typeface="Inter"/>
              </a:rPr>
              <a:t>Because hikers deserve more than just a great view — they deserve a system that works.</a:t>
            </a:r>
          </a:p>
          <a:p>
            <a:pPr algn="just">
              <a:lnSpc>
                <a:spcPts val="3919"/>
              </a:lnSpc>
              <a:spcBef>
                <a:spcPct val="0"/>
              </a:spcBef>
            </a:pPr>
          </a:p>
        </p:txBody>
      </p:sp>
      <p:grpSp>
        <p:nvGrpSpPr>
          <p:cNvPr name="Group 12" id="12"/>
          <p:cNvGrpSpPr/>
          <p:nvPr/>
        </p:nvGrpSpPr>
        <p:grpSpPr>
          <a:xfrm rot="0">
            <a:off x="569918" y="3744890"/>
            <a:ext cx="6177439" cy="750876"/>
            <a:chOff x="0" y="0"/>
            <a:chExt cx="8236585" cy="1001168"/>
          </a:xfrm>
        </p:grpSpPr>
        <p:sp>
          <p:nvSpPr>
            <p:cNvPr name="Freeform 13" id="13"/>
            <p:cNvSpPr/>
            <p:nvPr/>
          </p:nvSpPr>
          <p:spPr>
            <a:xfrm flipH="false" flipV="false" rot="0">
              <a:off x="0" y="0"/>
              <a:ext cx="922895" cy="1001168"/>
            </a:xfrm>
            <a:custGeom>
              <a:avLst/>
              <a:gdLst/>
              <a:ahLst/>
              <a:cxnLst/>
              <a:rect r="r" b="b" t="t" l="l"/>
              <a:pathLst>
                <a:path h="1001168" w="922895">
                  <a:moveTo>
                    <a:pt x="0" y="0"/>
                  </a:moveTo>
                  <a:lnTo>
                    <a:pt x="922895" y="0"/>
                  </a:lnTo>
                  <a:lnTo>
                    <a:pt x="922895"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3041773" y="0"/>
              <a:ext cx="922895" cy="1001168"/>
            </a:xfrm>
            <a:custGeom>
              <a:avLst/>
              <a:gdLst/>
              <a:ahLst/>
              <a:cxnLst/>
              <a:rect r="r" b="b" t="t" l="l"/>
              <a:pathLst>
                <a:path h="1001168" w="922895">
                  <a:moveTo>
                    <a:pt x="0" y="0"/>
                  </a:moveTo>
                  <a:lnTo>
                    <a:pt x="922895" y="0"/>
                  </a:lnTo>
                  <a:lnTo>
                    <a:pt x="922895"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521978" y="0"/>
              <a:ext cx="922895" cy="1001168"/>
            </a:xfrm>
            <a:custGeom>
              <a:avLst/>
              <a:gdLst/>
              <a:ahLst/>
              <a:cxnLst/>
              <a:rect r="r" b="b" t="t" l="l"/>
              <a:pathLst>
                <a:path h="1001168" w="922895">
                  <a:moveTo>
                    <a:pt x="0" y="0"/>
                  </a:moveTo>
                  <a:lnTo>
                    <a:pt x="922895" y="0"/>
                  </a:lnTo>
                  <a:lnTo>
                    <a:pt x="922895"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271917" y="0"/>
              <a:ext cx="922895" cy="1001168"/>
            </a:xfrm>
            <a:custGeom>
              <a:avLst/>
              <a:gdLst/>
              <a:ahLst/>
              <a:cxnLst/>
              <a:rect r="r" b="b" t="t" l="l"/>
              <a:pathLst>
                <a:path h="1001168" w="922895">
                  <a:moveTo>
                    <a:pt x="0" y="0"/>
                  </a:moveTo>
                  <a:lnTo>
                    <a:pt x="922895" y="0"/>
                  </a:lnTo>
                  <a:lnTo>
                    <a:pt x="922895"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7313690" y="0"/>
              <a:ext cx="922895" cy="1001168"/>
            </a:xfrm>
            <a:custGeom>
              <a:avLst/>
              <a:gdLst/>
              <a:ahLst/>
              <a:cxnLst/>
              <a:rect r="r" b="b" t="t" l="l"/>
              <a:pathLst>
                <a:path h="1001168" w="922895">
                  <a:moveTo>
                    <a:pt x="0" y="0"/>
                  </a:moveTo>
                  <a:lnTo>
                    <a:pt x="922895" y="0"/>
                  </a:lnTo>
                  <a:lnTo>
                    <a:pt x="922895"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5793896" y="0"/>
              <a:ext cx="922895" cy="1001168"/>
            </a:xfrm>
            <a:custGeom>
              <a:avLst/>
              <a:gdLst/>
              <a:ahLst/>
              <a:cxnLst/>
              <a:rect r="r" b="b" t="t" l="l"/>
              <a:pathLst>
                <a:path h="1001168" w="922895">
                  <a:moveTo>
                    <a:pt x="0" y="0"/>
                  </a:moveTo>
                  <a:lnTo>
                    <a:pt x="922894" y="0"/>
                  </a:lnTo>
                  <a:lnTo>
                    <a:pt x="922894" y="1001168"/>
                  </a:lnTo>
                  <a:lnTo>
                    <a:pt x="0" y="10011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19" id="19"/>
          <p:cNvGrpSpPr/>
          <p:nvPr/>
        </p:nvGrpSpPr>
        <p:grpSpPr>
          <a:xfrm rot="0">
            <a:off x="7317913" y="1028700"/>
            <a:ext cx="7798542" cy="3467066"/>
            <a:chOff x="0" y="0"/>
            <a:chExt cx="913083" cy="405937"/>
          </a:xfrm>
        </p:grpSpPr>
        <p:sp>
          <p:nvSpPr>
            <p:cNvPr name="Freeform 20" id="20"/>
            <p:cNvSpPr/>
            <p:nvPr/>
          </p:nvSpPr>
          <p:spPr>
            <a:xfrm flipH="false" flipV="false" rot="0">
              <a:off x="0" y="0"/>
              <a:ext cx="913083" cy="405937"/>
            </a:xfrm>
            <a:custGeom>
              <a:avLst/>
              <a:gdLst/>
              <a:ahLst/>
              <a:cxnLst/>
              <a:rect r="r" b="b" t="t" l="l"/>
              <a:pathLst>
                <a:path h="405937" w="913083">
                  <a:moveTo>
                    <a:pt x="0" y="0"/>
                  </a:moveTo>
                  <a:lnTo>
                    <a:pt x="913083" y="0"/>
                  </a:lnTo>
                  <a:lnTo>
                    <a:pt x="913083" y="405937"/>
                  </a:lnTo>
                  <a:lnTo>
                    <a:pt x="0" y="405937"/>
                  </a:lnTo>
                  <a:close/>
                </a:path>
              </a:pathLst>
            </a:custGeom>
            <a:blipFill>
              <a:blip r:embed="rId4"/>
              <a:stretch>
                <a:fillRect l="0" t="-24841" r="0" b="-24841"/>
              </a:stretch>
            </a:blipFill>
          </p:spPr>
        </p:sp>
      </p:grpSp>
      <p:grpSp>
        <p:nvGrpSpPr>
          <p:cNvPr name="Group 21" id="21"/>
          <p:cNvGrpSpPr/>
          <p:nvPr/>
        </p:nvGrpSpPr>
        <p:grpSpPr>
          <a:xfrm rot="0">
            <a:off x="291289" y="479465"/>
            <a:ext cx="3160836" cy="549235"/>
            <a:chOff x="0" y="0"/>
            <a:chExt cx="4214448" cy="732313"/>
          </a:xfrm>
        </p:grpSpPr>
        <p:grpSp>
          <p:nvGrpSpPr>
            <p:cNvPr name="Group 22" id="22"/>
            <p:cNvGrpSpPr/>
            <p:nvPr/>
          </p:nvGrpSpPr>
          <p:grpSpPr>
            <a:xfrm rot="0">
              <a:off x="0" y="0"/>
              <a:ext cx="4214448" cy="732313"/>
              <a:chOff x="0" y="0"/>
              <a:chExt cx="832484" cy="144654"/>
            </a:xfrm>
          </p:grpSpPr>
          <p:sp>
            <p:nvSpPr>
              <p:cNvPr name="Freeform 23" id="23"/>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24" id="24"/>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25" id="25"/>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9769146" y="0"/>
            <a:ext cx="8518854" cy="10287000"/>
            <a:chOff x="0" y="0"/>
            <a:chExt cx="2243649" cy="2709333"/>
          </a:xfrm>
        </p:grpSpPr>
        <p:sp>
          <p:nvSpPr>
            <p:cNvPr name="Freeform 3" id="3"/>
            <p:cNvSpPr/>
            <p:nvPr/>
          </p:nvSpPr>
          <p:spPr>
            <a:xfrm flipH="false" flipV="false" rot="0">
              <a:off x="0" y="0"/>
              <a:ext cx="2243649" cy="2709333"/>
            </a:xfrm>
            <a:custGeom>
              <a:avLst/>
              <a:gdLst/>
              <a:ahLst/>
              <a:cxnLst/>
              <a:rect r="r" b="b" t="t" l="l"/>
              <a:pathLst>
                <a:path h="2709333" w="2243649">
                  <a:moveTo>
                    <a:pt x="0" y="0"/>
                  </a:moveTo>
                  <a:lnTo>
                    <a:pt x="2243649" y="0"/>
                  </a:lnTo>
                  <a:lnTo>
                    <a:pt x="2243649" y="2709333"/>
                  </a:lnTo>
                  <a:lnTo>
                    <a:pt x="0" y="2709333"/>
                  </a:lnTo>
                  <a:close/>
                </a:path>
              </a:pathLst>
            </a:custGeom>
            <a:solidFill>
              <a:srgbClr val="1E2217"/>
            </a:solidFill>
          </p:spPr>
        </p:sp>
        <p:sp>
          <p:nvSpPr>
            <p:cNvPr name="TextBox 4" id="4"/>
            <p:cNvSpPr txBox="true"/>
            <p:nvPr/>
          </p:nvSpPr>
          <p:spPr>
            <a:xfrm>
              <a:off x="0" y="-47625"/>
              <a:ext cx="2243649" cy="2756958"/>
            </a:xfrm>
            <a:prstGeom prst="rect">
              <a:avLst/>
            </a:prstGeom>
          </p:spPr>
          <p:txBody>
            <a:bodyPr anchor="ctr" rtlCol="false" tIns="50800" lIns="50800" bIns="50800" rIns="50800"/>
            <a:lstStyle/>
            <a:p>
              <a:pPr algn="ctr">
                <a:lnSpc>
                  <a:spcPts val="3645"/>
                </a:lnSpc>
              </a:pPr>
            </a:p>
          </p:txBody>
        </p:sp>
      </p:grpSp>
      <p:grpSp>
        <p:nvGrpSpPr>
          <p:cNvPr name="Group 5" id="5"/>
          <p:cNvGrpSpPr/>
          <p:nvPr/>
        </p:nvGrpSpPr>
        <p:grpSpPr>
          <a:xfrm rot="0">
            <a:off x="10007271" y="343154"/>
            <a:ext cx="8042604" cy="9600693"/>
            <a:chOff x="0" y="0"/>
            <a:chExt cx="941658" cy="1124085"/>
          </a:xfrm>
        </p:grpSpPr>
        <p:sp>
          <p:nvSpPr>
            <p:cNvPr name="Freeform 6" id="6"/>
            <p:cNvSpPr/>
            <p:nvPr/>
          </p:nvSpPr>
          <p:spPr>
            <a:xfrm flipH="false" flipV="false" rot="0">
              <a:off x="0" y="0"/>
              <a:ext cx="941658" cy="1124085"/>
            </a:xfrm>
            <a:custGeom>
              <a:avLst/>
              <a:gdLst/>
              <a:ahLst/>
              <a:cxnLst/>
              <a:rect r="r" b="b" t="t" l="l"/>
              <a:pathLst>
                <a:path h="1124085" w="941658">
                  <a:moveTo>
                    <a:pt x="0" y="0"/>
                  </a:moveTo>
                  <a:lnTo>
                    <a:pt x="941658" y="0"/>
                  </a:lnTo>
                  <a:lnTo>
                    <a:pt x="941658" y="1124085"/>
                  </a:lnTo>
                  <a:lnTo>
                    <a:pt x="0" y="1124085"/>
                  </a:lnTo>
                  <a:close/>
                </a:path>
              </a:pathLst>
            </a:custGeom>
            <a:blipFill>
              <a:blip r:embed="rId2"/>
              <a:stretch>
                <a:fillRect l="0" t="-12942" r="0" b="-12942"/>
              </a:stretch>
            </a:blipFill>
          </p:spPr>
        </p:sp>
      </p:grpSp>
      <p:grpSp>
        <p:nvGrpSpPr>
          <p:cNvPr name="Group 7" id="7"/>
          <p:cNvGrpSpPr/>
          <p:nvPr/>
        </p:nvGrpSpPr>
        <p:grpSpPr>
          <a:xfrm rot="0">
            <a:off x="16130986" y="754083"/>
            <a:ext cx="1755853" cy="549235"/>
            <a:chOff x="0" y="0"/>
            <a:chExt cx="2341137" cy="732313"/>
          </a:xfrm>
        </p:grpSpPr>
        <p:grpSp>
          <p:nvGrpSpPr>
            <p:cNvPr name="Group 8" id="8"/>
            <p:cNvGrpSpPr/>
            <p:nvPr/>
          </p:nvGrpSpPr>
          <p:grpSpPr>
            <a:xfrm rot="0">
              <a:off x="0" y="0"/>
              <a:ext cx="2341137" cy="732313"/>
              <a:chOff x="0" y="0"/>
              <a:chExt cx="462447" cy="144654"/>
            </a:xfrm>
          </p:grpSpPr>
          <p:sp>
            <p:nvSpPr>
              <p:cNvPr name="Freeform 9" id="9"/>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0" id="10"/>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11" id="11"/>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04</a:t>
              </a:r>
            </a:p>
          </p:txBody>
        </p:sp>
      </p:grpSp>
      <p:sp>
        <p:nvSpPr>
          <p:cNvPr name="TextBox 12" id="12"/>
          <p:cNvSpPr txBox="true"/>
          <p:nvPr/>
        </p:nvSpPr>
        <p:spPr>
          <a:xfrm rot="0">
            <a:off x="395534" y="1377738"/>
            <a:ext cx="7428469"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FEATURES</a:t>
            </a:r>
          </a:p>
        </p:txBody>
      </p:sp>
      <p:sp>
        <p:nvSpPr>
          <p:cNvPr name="TextBox 13" id="13"/>
          <p:cNvSpPr txBox="true"/>
          <p:nvPr/>
        </p:nvSpPr>
        <p:spPr>
          <a:xfrm rot="0">
            <a:off x="221368" y="2149263"/>
            <a:ext cx="9147305" cy="9314183"/>
          </a:xfrm>
          <a:prstGeom prst="rect">
            <a:avLst/>
          </a:prstGeom>
        </p:spPr>
        <p:txBody>
          <a:bodyPr anchor="t" rtlCol="false" tIns="0" lIns="0" bIns="0" rIns="0">
            <a:spAutoFit/>
          </a:bodyPr>
          <a:lstStyle/>
          <a:p>
            <a:pPr algn="just" marL="755641" indent="-377820" lvl="1">
              <a:lnSpc>
                <a:spcPts val="6159"/>
              </a:lnSpc>
              <a:buFont typeface="Arial"/>
              <a:buChar char="•"/>
            </a:pPr>
            <a:r>
              <a:rPr lang="en-US" sz="3499" spc="-125">
                <a:solidFill>
                  <a:srgbClr val="FFFFFF"/>
                </a:solidFill>
                <a:latin typeface="Inter"/>
                <a:ea typeface="Inter"/>
                <a:cs typeface="Inter"/>
                <a:sym typeface="Inter"/>
              </a:rPr>
              <a:t>User input (e.g name, contact)</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Loops and conditionals</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Functions and classes</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File handling (.csv and .txt)</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Simple GUI (Tkinter)</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External API (weather forecast)</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Score or data tracking(via Treeview admin dashboard)</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Dark Mode Toggle</a:t>
            </a:r>
          </a:p>
          <a:p>
            <a:pPr algn="just" marL="755641" indent="-377820" lvl="1">
              <a:lnSpc>
                <a:spcPts val="6159"/>
              </a:lnSpc>
              <a:buFont typeface="Arial"/>
              <a:buChar char="•"/>
            </a:pPr>
            <a:r>
              <a:rPr lang="en-US" sz="3499" spc="-125">
                <a:solidFill>
                  <a:srgbClr val="FFFFFF"/>
                </a:solidFill>
                <a:latin typeface="Inter"/>
                <a:ea typeface="Inter"/>
                <a:cs typeface="Inter"/>
                <a:sym typeface="Inter"/>
              </a:rPr>
              <a:t>Fun Fact Popup after Registration</a:t>
            </a:r>
          </a:p>
          <a:p>
            <a:pPr algn="just" marL="755641" indent="-377820" lvl="1">
              <a:lnSpc>
                <a:spcPts val="6159"/>
              </a:lnSpc>
              <a:buFont typeface="Arial"/>
              <a:buChar char="•"/>
            </a:pPr>
          </a:p>
          <a:p>
            <a:pPr algn="just">
              <a:lnSpc>
                <a:spcPts val="6159"/>
              </a:lnSpc>
            </a:pPr>
          </a:p>
        </p:txBody>
      </p:sp>
      <p:grpSp>
        <p:nvGrpSpPr>
          <p:cNvPr name="Group 14" id="14"/>
          <p:cNvGrpSpPr/>
          <p:nvPr/>
        </p:nvGrpSpPr>
        <p:grpSpPr>
          <a:xfrm rot="0">
            <a:off x="12710341" y="10056942"/>
            <a:ext cx="5577659" cy="230058"/>
            <a:chOff x="0" y="0"/>
            <a:chExt cx="7436879" cy="306744"/>
          </a:xfrm>
        </p:grpSpPr>
        <p:grpSp>
          <p:nvGrpSpPr>
            <p:cNvPr name="Group 15" id="15"/>
            <p:cNvGrpSpPr/>
            <p:nvPr/>
          </p:nvGrpSpPr>
          <p:grpSpPr>
            <a:xfrm rot="0">
              <a:off x="0" y="0"/>
              <a:ext cx="573726" cy="306744"/>
              <a:chOff x="0" y="0"/>
              <a:chExt cx="812800" cy="434566"/>
            </a:xfrm>
          </p:grpSpPr>
          <p:sp>
            <p:nvSpPr>
              <p:cNvPr name="Freeform 16" id="16"/>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17" id="17"/>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18" id="18"/>
            <p:cNvGrpSpPr/>
            <p:nvPr/>
          </p:nvGrpSpPr>
          <p:grpSpPr>
            <a:xfrm rot="0">
              <a:off x="845375" y="0"/>
              <a:ext cx="573726" cy="306744"/>
              <a:chOff x="0" y="0"/>
              <a:chExt cx="812800" cy="434566"/>
            </a:xfrm>
          </p:grpSpPr>
          <p:sp>
            <p:nvSpPr>
              <p:cNvPr name="Freeform 19" id="19"/>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20" id="20"/>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21" id="21"/>
            <p:cNvGrpSpPr/>
            <p:nvPr/>
          </p:nvGrpSpPr>
          <p:grpSpPr>
            <a:xfrm rot="0">
              <a:off x="2634947" y="0"/>
              <a:ext cx="573726" cy="306744"/>
              <a:chOff x="0" y="0"/>
              <a:chExt cx="812800" cy="434566"/>
            </a:xfrm>
          </p:grpSpPr>
          <p:sp>
            <p:nvSpPr>
              <p:cNvPr name="Freeform 22" id="22"/>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23" id="23"/>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24" id="24"/>
            <p:cNvGrpSpPr/>
            <p:nvPr/>
          </p:nvGrpSpPr>
          <p:grpSpPr>
            <a:xfrm rot="0">
              <a:off x="3480322" y="0"/>
              <a:ext cx="573726" cy="306744"/>
              <a:chOff x="0" y="0"/>
              <a:chExt cx="812800" cy="434566"/>
            </a:xfrm>
          </p:grpSpPr>
          <p:sp>
            <p:nvSpPr>
              <p:cNvPr name="Freeform 25" id="25"/>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26" id="26"/>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27" id="27"/>
            <p:cNvGrpSpPr/>
            <p:nvPr/>
          </p:nvGrpSpPr>
          <p:grpSpPr>
            <a:xfrm rot="0">
              <a:off x="4325697" y="0"/>
              <a:ext cx="573726" cy="306744"/>
              <a:chOff x="0" y="0"/>
              <a:chExt cx="812800" cy="434566"/>
            </a:xfrm>
          </p:grpSpPr>
          <p:sp>
            <p:nvSpPr>
              <p:cNvPr name="Freeform 28" id="28"/>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29" id="29"/>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30" id="30"/>
            <p:cNvGrpSpPr/>
            <p:nvPr/>
          </p:nvGrpSpPr>
          <p:grpSpPr>
            <a:xfrm rot="0">
              <a:off x="5172402" y="0"/>
              <a:ext cx="573726" cy="306744"/>
              <a:chOff x="0" y="0"/>
              <a:chExt cx="812800" cy="434566"/>
            </a:xfrm>
          </p:grpSpPr>
          <p:sp>
            <p:nvSpPr>
              <p:cNvPr name="Freeform 31" id="31"/>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32" id="32"/>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33" id="33"/>
            <p:cNvGrpSpPr/>
            <p:nvPr/>
          </p:nvGrpSpPr>
          <p:grpSpPr>
            <a:xfrm rot="0">
              <a:off x="6017777" y="0"/>
              <a:ext cx="573726" cy="306744"/>
              <a:chOff x="0" y="0"/>
              <a:chExt cx="812800" cy="434566"/>
            </a:xfrm>
          </p:grpSpPr>
          <p:sp>
            <p:nvSpPr>
              <p:cNvPr name="Freeform 34" id="34"/>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35" id="35"/>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nvGrpSpPr>
            <p:cNvPr name="Group 36" id="36"/>
            <p:cNvGrpSpPr/>
            <p:nvPr/>
          </p:nvGrpSpPr>
          <p:grpSpPr>
            <a:xfrm rot="0">
              <a:off x="6863152" y="0"/>
              <a:ext cx="573726" cy="306744"/>
              <a:chOff x="0" y="0"/>
              <a:chExt cx="812800" cy="434566"/>
            </a:xfrm>
          </p:grpSpPr>
          <p:sp>
            <p:nvSpPr>
              <p:cNvPr name="Freeform 37" id="37"/>
              <p:cNvSpPr/>
              <p:nvPr/>
            </p:nvSpPr>
            <p:spPr>
              <a:xfrm flipH="false" flipV="false" rot="0">
                <a:off x="0" y="0"/>
                <a:ext cx="812800" cy="434566"/>
              </a:xfrm>
              <a:custGeom>
                <a:avLst/>
                <a:gdLst/>
                <a:ahLst/>
                <a:cxnLst/>
                <a:rect r="r" b="b" t="t" l="l"/>
                <a:pathLst>
                  <a:path h="434566" w="812800">
                    <a:moveTo>
                      <a:pt x="406400" y="0"/>
                    </a:moveTo>
                    <a:cubicBezTo>
                      <a:pt x="181951" y="0"/>
                      <a:pt x="0" y="97281"/>
                      <a:pt x="0" y="217283"/>
                    </a:cubicBezTo>
                    <a:cubicBezTo>
                      <a:pt x="0" y="337285"/>
                      <a:pt x="181951" y="434566"/>
                      <a:pt x="406400" y="434566"/>
                    </a:cubicBezTo>
                    <a:cubicBezTo>
                      <a:pt x="630849" y="434566"/>
                      <a:pt x="812800" y="337285"/>
                      <a:pt x="812800" y="217283"/>
                    </a:cubicBezTo>
                    <a:cubicBezTo>
                      <a:pt x="812800" y="97281"/>
                      <a:pt x="630849" y="0"/>
                      <a:pt x="406400" y="0"/>
                    </a:cubicBezTo>
                    <a:close/>
                  </a:path>
                </a:pathLst>
              </a:custGeom>
              <a:solidFill>
                <a:srgbClr val="000000">
                  <a:alpha val="0"/>
                </a:srgbClr>
              </a:solidFill>
              <a:ln w="28575" cap="sq">
                <a:solidFill>
                  <a:srgbClr val="FFFFFF"/>
                </a:solidFill>
                <a:prstDash val="solid"/>
                <a:miter/>
              </a:ln>
            </p:spPr>
          </p:sp>
          <p:sp>
            <p:nvSpPr>
              <p:cNvPr name="TextBox 38" id="38"/>
              <p:cNvSpPr txBox="true"/>
              <p:nvPr/>
            </p:nvSpPr>
            <p:spPr>
              <a:xfrm>
                <a:off x="76200" y="-6884"/>
                <a:ext cx="660400" cy="400710"/>
              </a:xfrm>
              <a:prstGeom prst="rect">
                <a:avLst/>
              </a:prstGeom>
            </p:spPr>
            <p:txBody>
              <a:bodyPr anchor="ctr" rtlCol="false" tIns="50800" lIns="50800" bIns="50800" rIns="50800"/>
              <a:lstStyle/>
              <a:p>
                <a:pPr algn="ctr">
                  <a:lnSpc>
                    <a:spcPts val="3645"/>
                  </a:lnSpc>
                </a:pPr>
              </a:p>
            </p:txBody>
          </p:sp>
        </p:grpSp>
      </p:grpSp>
      <p:grpSp>
        <p:nvGrpSpPr>
          <p:cNvPr name="Group 39" id="39"/>
          <p:cNvGrpSpPr/>
          <p:nvPr/>
        </p:nvGrpSpPr>
        <p:grpSpPr>
          <a:xfrm rot="0">
            <a:off x="395534" y="544461"/>
            <a:ext cx="3160836" cy="549235"/>
            <a:chOff x="0" y="0"/>
            <a:chExt cx="4214448" cy="732313"/>
          </a:xfrm>
        </p:grpSpPr>
        <p:grpSp>
          <p:nvGrpSpPr>
            <p:cNvPr name="Group 40" id="40"/>
            <p:cNvGrpSpPr/>
            <p:nvPr/>
          </p:nvGrpSpPr>
          <p:grpSpPr>
            <a:xfrm rot="0">
              <a:off x="0" y="0"/>
              <a:ext cx="4214448" cy="732313"/>
              <a:chOff x="0" y="0"/>
              <a:chExt cx="832484" cy="144654"/>
            </a:xfrm>
          </p:grpSpPr>
          <p:sp>
            <p:nvSpPr>
              <p:cNvPr name="Freeform 41" id="41"/>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42" id="42"/>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43" id="43"/>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9769146" y="0"/>
            <a:ext cx="8518854" cy="10287000"/>
            <a:chOff x="0" y="0"/>
            <a:chExt cx="2243649" cy="2709333"/>
          </a:xfrm>
        </p:grpSpPr>
        <p:sp>
          <p:nvSpPr>
            <p:cNvPr name="Freeform 3" id="3"/>
            <p:cNvSpPr/>
            <p:nvPr/>
          </p:nvSpPr>
          <p:spPr>
            <a:xfrm flipH="false" flipV="false" rot="0">
              <a:off x="0" y="0"/>
              <a:ext cx="2243649" cy="2709333"/>
            </a:xfrm>
            <a:custGeom>
              <a:avLst/>
              <a:gdLst/>
              <a:ahLst/>
              <a:cxnLst/>
              <a:rect r="r" b="b" t="t" l="l"/>
              <a:pathLst>
                <a:path h="2709333" w="2243649">
                  <a:moveTo>
                    <a:pt x="0" y="0"/>
                  </a:moveTo>
                  <a:lnTo>
                    <a:pt x="2243649" y="0"/>
                  </a:lnTo>
                  <a:lnTo>
                    <a:pt x="2243649" y="2709333"/>
                  </a:lnTo>
                  <a:lnTo>
                    <a:pt x="0" y="2709333"/>
                  </a:lnTo>
                  <a:close/>
                </a:path>
              </a:pathLst>
            </a:custGeom>
            <a:solidFill>
              <a:srgbClr val="071D28"/>
            </a:solidFill>
          </p:spPr>
        </p:sp>
        <p:sp>
          <p:nvSpPr>
            <p:cNvPr name="TextBox 4" id="4"/>
            <p:cNvSpPr txBox="true"/>
            <p:nvPr/>
          </p:nvSpPr>
          <p:spPr>
            <a:xfrm>
              <a:off x="0" y="-47625"/>
              <a:ext cx="2243649" cy="2756958"/>
            </a:xfrm>
            <a:prstGeom prst="rect">
              <a:avLst/>
            </a:prstGeom>
          </p:spPr>
          <p:txBody>
            <a:bodyPr anchor="ctr" rtlCol="false" tIns="50800" lIns="50800" bIns="50800" rIns="50800"/>
            <a:lstStyle/>
            <a:p>
              <a:pPr algn="ctr">
                <a:lnSpc>
                  <a:spcPts val="3645"/>
                </a:lnSpc>
              </a:pPr>
            </a:p>
          </p:txBody>
        </p:sp>
      </p:grpSp>
      <p:grpSp>
        <p:nvGrpSpPr>
          <p:cNvPr name="Group 5" id="5"/>
          <p:cNvGrpSpPr/>
          <p:nvPr/>
        </p:nvGrpSpPr>
        <p:grpSpPr>
          <a:xfrm rot="0">
            <a:off x="9344236" y="479465"/>
            <a:ext cx="8667750" cy="9495741"/>
            <a:chOff x="0" y="0"/>
            <a:chExt cx="1014853" cy="1111797"/>
          </a:xfrm>
        </p:grpSpPr>
        <p:sp>
          <p:nvSpPr>
            <p:cNvPr name="Freeform 6" id="6"/>
            <p:cNvSpPr/>
            <p:nvPr/>
          </p:nvSpPr>
          <p:spPr>
            <a:xfrm flipH="false" flipV="false" rot="0">
              <a:off x="0" y="0"/>
              <a:ext cx="1014853" cy="1111797"/>
            </a:xfrm>
            <a:custGeom>
              <a:avLst/>
              <a:gdLst/>
              <a:ahLst/>
              <a:cxnLst/>
              <a:rect r="r" b="b" t="t" l="l"/>
              <a:pathLst>
                <a:path h="1111797" w="1014853">
                  <a:moveTo>
                    <a:pt x="0" y="0"/>
                  </a:moveTo>
                  <a:lnTo>
                    <a:pt x="1014853" y="0"/>
                  </a:lnTo>
                  <a:lnTo>
                    <a:pt x="1014853" y="1111797"/>
                  </a:lnTo>
                  <a:lnTo>
                    <a:pt x="0" y="1111797"/>
                  </a:lnTo>
                  <a:close/>
                </a:path>
              </a:pathLst>
            </a:custGeom>
            <a:blipFill>
              <a:blip r:embed="rId2"/>
              <a:stretch>
                <a:fillRect l="-32314" t="0" r="-32314" b="0"/>
              </a:stretch>
            </a:blipFill>
          </p:spPr>
        </p:sp>
      </p:grpSp>
      <p:grpSp>
        <p:nvGrpSpPr>
          <p:cNvPr name="Group 7" id="7"/>
          <p:cNvGrpSpPr/>
          <p:nvPr/>
        </p:nvGrpSpPr>
        <p:grpSpPr>
          <a:xfrm rot="0">
            <a:off x="15980809" y="754083"/>
            <a:ext cx="1755853" cy="549235"/>
            <a:chOff x="0" y="0"/>
            <a:chExt cx="2341137" cy="732313"/>
          </a:xfrm>
        </p:grpSpPr>
        <p:grpSp>
          <p:nvGrpSpPr>
            <p:cNvPr name="Group 8" id="8"/>
            <p:cNvGrpSpPr/>
            <p:nvPr/>
          </p:nvGrpSpPr>
          <p:grpSpPr>
            <a:xfrm rot="0">
              <a:off x="0" y="0"/>
              <a:ext cx="2341137" cy="732313"/>
              <a:chOff x="0" y="0"/>
              <a:chExt cx="462447" cy="144654"/>
            </a:xfrm>
          </p:grpSpPr>
          <p:sp>
            <p:nvSpPr>
              <p:cNvPr name="Freeform 9" id="9"/>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000000"/>
                </a:solidFill>
                <a:prstDash val="solid"/>
                <a:round/>
              </a:ln>
            </p:spPr>
          </p:sp>
          <p:sp>
            <p:nvSpPr>
              <p:cNvPr name="TextBox 10" id="10"/>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11" id="11"/>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1E2217"/>
                  </a:solidFill>
                  <a:latin typeface="Inter Medium"/>
                  <a:ea typeface="Inter Medium"/>
                  <a:cs typeface="Inter Medium"/>
                  <a:sym typeface="Inter Medium"/>
                </a:rPr>
                <a:t>PAGE 05</a:t>
              </a:r>
            </a:p>
          </p:txBody>
        </p:sp>
      </p:grpSp>
      <p:sp>
        <p:nvSpPr>
          <p:cNvPr name="TextBox 12" id="12"/>
          <p:cNvSpPr txBox="true"/>
          <p:nvPr/>
        </p:nvSpPr>
        <p:spPr>
          <a:xfrm rot="0">
            <a:off x="1361563" y="1640947"/>
            <a:ext cx="7076164"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TECHNOLOGIES</a:t>
            </a:r>
          </a:p>
        </p:txBody>
      </p:sp>
      <p:sp>
        <p:nvSpPr>
          <p:cNvPr name="TextBox 13" id="13"/>
          <p:cNvSpPr txBox="true"/>
          <p:nvPr/>
        </p:nvSpPr>
        <p:spPr>
          <a:xfrm rot="0">
            <a:off x="878523" y="2683286"/>
            <a:ext cx="7559204" cy="7111368"/>
          </a:xfrm>
          <a:prstGeom prst="rect">
            <a:avLst/>
          </a:prstGeom>
        </p:spPr>
        <p:txBody>
          <a:bodyPr anchor="t" rtlCol="false" tIns="0" lIns="0" bIns="0" rIns="0">
            <a:spAutoFit/>
          </a:bodyPr>
          <a:lstStyle/>
          <a:p>
            <a:pPr algn="just" marL="647694" indent="-323847" lvl="1">
              <a:lnSpc>
                <a:spcPts val="6329"/>
              </a:lnSpc>
              <a:buFont typeface="Arial"/>
              <a:buChar char="•"/>
            </a:pPr>
            <a:r>
              <a:rPr lang="en-US" sz="2999" spc="-146">
                <a:solidFill>
                  <a:srgbClr val="FFFFFF"/>
                </a:solidFill>
                <a:latin typeface="Inter"/>
                <a:ea typeface="Inter"/>
                <a:cs typeface="Inter"/>
                <a:sym typeface="Inter"/>
              </a:rPr>
              <a:t>Python core (functions, loops, file I/O, conditionals)</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Tkinter and ttk (for GUI and Treeview)</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requests (for weather API integration)</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pandas (to read/write/search CSV files)</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fpdf (to generate registration receipts)</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threading (to simulate delayed reminders)</a:t>
            </a:r>
          </a:p>
          <a:p>
            <a:pPr algn="just" marL="647694" indent="-323847" lvl="1">
              <a:lnSpc>
                <a:spcPts val="6329"/>
              </a:lnSpc>
              <a:buFont typeface="Arial"/>
              <a:buChar char="•"/>
            </a:pPr>
            <a:r>
              <a:rPr lang="en-US" sz="2999" spc="-146">
                <a:solidFill>
                  <a:srgbClr val="FFFFFF"/>
                </a:solidFill>
                <a:latin typeface="Inter"/>
                <a:ea typeface="Inter"/>
                <a:cs typeface="Inter"/>
                <a:sym typeface="Inter"/>
              </a:rPr>
              <a:t>datetime (for hike date logic )</a:t>
            </a:r>
          </a:p>
          <a:p>
            <a:pPr algn="just">
              <a:lnSpc>
                <a:spcPts val="6329"/>
              </a:lnSpc>
            </a:pPr>
          </a:p>
        </p:txBody>
      </p:sp>
      <p:grpSp>
        <p:nvGrpSpPr>
          <p:cNvPr name="Group 14" id="14"/>
          <p:cNvGrpSpPr/>
          <p:nvPr/>
        </p:nvGrpSpPr>
        <p:grpSpPr>
          <a:xfrm rot="0">
            <a:off x="395534" y="544461"/>
            <a:ext cx="3160836" cy="549235"/>
            <a:chOff x="0" y="0"/>
            <a:chExt cx="4214448" cy="732313"/>
          </a:xfrm>
        </p:grpSpPr>
        <p:grpSp>
          <p:nvGrpSpPr>
            <p:cNvPr name="Group 15" id="15"/>
            <p:cNvGrpSpPr/>
            <p:nvPr/>
          </p:nvGrpSpPr>
          <p:grpSpPr>
            <a:xfrm rot="0">
              <a:off x="0" y="0"/>
              <a:ext cx="4214448" cy="732313"/>
              <a:chOff x="0" y="0"/>
              <a:chExt cx="832484" cy="144654"/>
            </a:xfrm>
          </p:grpSpPr>
          <p:sp>
            <p:nvSpPr>
              <p:cNvPr name="Freeform 16" id="16"/>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7" id="17"/>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18" id="18"/>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grpSp>
        <p:nvGrpSpPr>
          <p:cNvPr name="Group 19" id="19"/>
          <p:cNvGrpSpPr/>
          <p:nvPr/>
        </p:nvGrpSpPr>
        <p:grpSpPr>
          <a:xfrm rot="0">
            <a:off x="-534413" y="1028700"/>
            <a:ext cx="754740" cy="8424304"/>
            <a:chOff x="0" y="0"/>
            <a:chExt cx="1006320" cy="11232405"/>
          </a:xfrm>
        </p:grpSpPr>
        <p:sp>
          <p:nvSpPr>
            <p:cNvPr name="Freeform 20" id="20"/>
            <p:cNvSpPr/>
            <p:nvPr/>
          </p:nvSpPr>
          <p:spPr>
            <a:xfrm flipH="false" flipV="false" rot="0">
              <a:off x="0" y="6596867"/>
              <a:ext cx="1006320" cy="1091668"/>
            </a:xfrm>
            <a:custGeom>
              <a:avLst/>
              <a:gdLst/>
              <a:ahLst/>
              <a:cxnLst/>
              <a:rect r="r" b="b" t="t" l="l"/>
              <a:pathLst>
                <a:path h="1091668" w="1006320">
                  <a:moveTo>
                    <a:pt x="0" y="0"/>
                  </a:moveTo>
                  <a:lnTo>
                    <a:pt x="1006320" y="0"/>
                  </a:lnTo>
                  <a:lnTo>
                    <a:pt x="1006320" y="1091668"/>
                  </a:lnTo>
                  <a:lnTo>
                    <a:pt x="0" y="1091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0" y="4397911"/>
              <a:ext cx="1006320" cy="1091668"/>
            </a:xfrm>
            <a:custGeom>
              <a:avLst/>
              <a:gdLst/>
              <a:ahLst/>
              <a:cxnLst/>
              <a:rect r="r" b="b" t="t" l="l"/>
              <a:pathLst>
                <a:path h="1091668" w="1006320">
                  <a:moveTo>
                    <a:pt x="0" y="0"/>
                  </a:moveTo>
                  <a:lnTo>
                    <a:pt x="1006320" y="0"/>
                  </a:lnTo>
                  <a:lnTo>
                    <a:pt x="1006320" y="1091668"/>
                  </a:lnTo>
                  <a:lnTo>
                    <a:pt x="0" y="1091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0" y="2198956"/>
              <a:ext cx="1006320" cy="1091668"/>
            </a:xfrm>
            <a:custGeom>
              <a:avLst/>
              <a:gdLst/>
              <a:ahLst/>
              <a:cxnLst/>
              <a:rect r="r" b="b" t="t" l="l"/>
              <a:pathLst>
                <a:path h="1091668" w="1006320">
                  <a:moveTo>
                    <a:pt x="0" y="0"/>
                  </a:moveTo>
                  <a:lnTo>
                    <a:pt x="1006320" y="0"/>
                  </a:lnTo>
                  <a:lnTo>
                    <a:pt x="1006320" y="1091668"/>
                  </a:lnTo>
                  <a:lnTo>
                    <a:pt x="0" y="1091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0" y="0"/>
              <a:ext cx="1006320" cy="1091668"/>
            </a:xfrm>
            <a:custGeom>
              <a:avLst/>
              <a:gdLst/>
              <a:ahLst/>
              <a:cxnLst/>
              <a:rect r="r" b="b" t="t" l="l"/>
              <a:pathLst>
                <a:path h="1091668" w="1006320">
                  <a:moveTo>
                    <a:pt x="0" y="0"/>
                  </a:moveTo>
                  <a:lnTo>
                    <a:pt x="1006320" y="0"/>
                  </a:lnTo>
                  <a:lnTo>
                    <a:pt x="1006320" y="1091668"/>
                  </a:lnTo>
                  <a:lnTo>
                    <a:pt x="0" y="1091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0" y="8468703"/>
              <a:ext cx="1006320" cy="1091668"/>
            </a:xfrm>
            <a:custGeom>
              <a:avLst/>
              <a:gdLst/>
              <a:ahLst/>
              <a:cxnLst/>
              <a:rect r="r" b="b" t="t" l="l"/>
              <a:pathLst>
                <a:path h="1091668" w="1006320">
                  <a:moveTo>
                    <a:pt x="0" y="0"/>
                  </a:moveTo>
                  <a:lnTo>
                    <a:pt x="1006320" y="0"/>
                  </a:lnTo>
                  <a:lnTo>
                    <a:pt x="1006320" y="1091669"/>
                  </a:lnTo>
                  <a:lnTo>
                    <a:pt x="0" y="10916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0" y="10140737"/>
              <a:ext cx="1006320" cy="1091668"/>
            </a:xfrm>
            <a:custGeom>
              <a:avLst/>
              <a:gdLst/>
              <a:ahLst/>
              <a:cxnLst/>
              <a:rect r="r" b="b" t="t" l="l"/>
              <a:pathLst>
                <a:path h="1091668" w="1006320">
                  <a:moveTo>
                    <a:pt x="0" y="0"/>
                  </a:moveTo>
                  <a:lnTo>
                    <a:pt x="1006320" y="0"/>
                  </a:lnTo>
                  <a:lnTo>
                    <a:pt x="1006320" y="1091668"/>
                  </a:lnTo>
                  <a:lnTo>
                    <a:pt x="0" y="10916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06</a:t>
              </a:r>
            </a:p>
          </p:txBody>
        </p:sp>
      </p:grpSp>
      <p:grpSp>
        <p:nvGrpSpPr>
          <p:cNvPr name="Group 7" id="7"/>
          <p:cNvGrpSpPr/>
          <p:nvPr/>
        </p:nvGrpSpPr>
        <p:grpSpPr>
          <a:xfrm rot="0">
            <a:off x="0" y="5336493"/>
            <a:ext cx="18288000" cy="5188633"/>
            <a:chOff x="0" y="0"/>
            <a:chExt cx="4816593" cy="1366554"/>
          </a:xfrm>
        </p:grpSpPr>
        <p:sp>
          <p:nvSpPr>
            <p:cNvPr name="Freeform 8" id="8"/>
            <p:cNvSpPr/>
            <p:nvPr/>
          </p:nvSpPr>
          <p:spPr>
            <a:xfrm flipH="false" flipV="false" rot="0">
              <a:off x="0" y="0"/>
              <a:ext cx="4816592" cy="1366554"/>
            </a:xfrm>
            <a:custGeom>
              <a:avLst/>
              <a:gdLst/>
              <a:ahLst/>
              <a:cxnLst/>
              <a:rect r="r" b="b" t="t" l="l"/>
              <a:pathLst>
                <a:path h="1366554" w="4816592">
                  <a:moveTo>
                    <a:pt x="0" y="0"/>
                  </a:moveTo>
                  <a:lnTo>
                    <a:pt x="4816592" y="0"/>
                  </a:lnTo>
                  <a:lnTo>
                    <a:pt x="4816592" y="1366554"/>
                  </a:lnTo>
                  <a:lnTo>
                    <a:pt x="0" y="1366554"/>
                  </a:lnTo>
                  <a:close/>
                </a:path>
              </a:pathLst>
            </a:custGeom>
            <a:solidFill>
              <a:srgbClr val="071D28"/>
            </a:solidFill>
          </p:spPr>
        </p:sp>
        <p:sp>
          <p:nvSpPr>
            <p:cNvPr name="TextBox 9" id="9"/>
            <p:cNvSpPr txBox="true"/>
            <p:nvPr/>
          </p:nvSpPr>
          <p:spPr>
            <a:xfrm>
              <a:off x="0" y="-47625"/>
              <a:ext cx="4816593" cy="1414179"/>
            </a:xfrm>
            <a:prstGeom prst="rect">
              <a:avLst/>
            </a:prstGeom>
          </p:spPr>
          <p:txBody>
            <a:bodyPr anchor="ctr" rtlCol="false" tIns="50800" lIns="50800" bIns="50800" rIns="50800"/>
            <a:lstStyle/>
            <a:p>
              <a:pPr algn="ctr">
                <a:lnSpc>
                  <a:spcPts val="3645"/>
                </a:lnSpc>
              </a:pPr>
            </a:p>
          </p:txBody>
        </p:sp>
      </p:grpSp>
      <p:grpSp>
        <p:nvGrpSpPr>
          <p:cNvPr name="Group 10" id="10"/>
          <p:cNvGrpSpPr/>
          <p:nvPr/>
        </p:nvGrpSpPr>
        <p:grpSpPr>
          <a:xfrm rot="0">
            <a:off x="395534" y="544461"/>
            <a:ext cx="3160836" cy="549235"/>
            <a:chOff x="0" y="0"/>
            <a:chExt cx="4214448" cy="732313"/>
          </a:xfrm>
        </p:grpSpPr>
        <p:grpSp>
          <p:nvGrpSpPr>
            <p:cNvPr name="Group 11" id="11"/>
            <p:cNvGrpSpPr/>
            <p:nvPr/>
          </p:nvGrpSpPr>
          <p:grpSpPr>
            <a:xfrm rot="0">
              <a:off x="0" y="0"/>
              <a:ext cx="4214448" cy="732313"/>
              <a:chOff x="0" y="0"/>
              <a:chExt cx="832484" cy="144654"/>
            </a:xfrm>
          </p:grpSpPr>
          <p:sp>
            <p:nvSpPr>
              <p:cNvPr name="Freeform 12" id="12"/>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3" id="13"/>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14" id="14"/>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
        <p:nvSpPr>
          <p:cNvPr name="TextBox 15" id="15"/>
          <p:cNvSpPr txBox="true"/>
          <p:nvPr/>
        </p:nvSpPr>
        <p:spPr>
          <a:xfrm rot="0">
            <a:off x="574842" y="1410776"/>
            <a:ext cx="8279206"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DEMO FLOW</a:t>
            </a:r>
          </a:p>
        </p:txBody>
      </p:sp>
      <p:sp>
        <p:nvSpPr>
          <p:cNvPr name="TextBox 16" id="16"/>
          <p:cNvSpPr txBox="true"/>
          <p:nvPr/>
        </p:nvSpPr>
        <p:spPr>
          <a:xfrm rot="0">
            <a:off x="3985974" y="2621920"/>
            <a:ext cx="10751507" cy="573406"/>
          </a:xfrm>
          <a:prstGeom prst="rect">
            <a:avLst/>
          </a:prstGeom>
        </p:spPr>
        <p:txBody>
          <a:bodyPr anchor="t" rtlCol="false" tIns="0" lIns="0" bIns="0" rIns="0">
            <a:spAutoFit/>
          </a:bodyPr>
          <a:lstStyle/>
          <a:p>
            <a:pPr algn="just">
              <a:lnSpc>
                <a:spcPts val="4619"/>
              </a:lnSpc>
              <a:spcBef>
                <a:spcPct val="0"/>
              </a:spcBef>
            </a:pPr>
            <a:r>
              <a:rPr lang="en-US" sz="3299">
                <a:solidFill>
                  <a:srgbClr val="FFFFFF"/>
                </a:solidFill>
                <a:latin typeface="Inter"/>
                <a:ea typeface="Inter"/>
                <a:cs typeface="Inter"/>
                <a:sym typeface="Inter"/>
              </a:rPr>
              <a:t>User enters their info: name, contact, hike name/date</a:t>
            </a:r>
          </a:p>
        </p:txBody>
      </p:sp>
      <p:sp>
        <p:nvSpPr>
          <p:cNvPr name="TextBox 17" id="17"/>
          <p:cNvSpPr txBox="true"/>
          <p:nvPr/>
        </p:nvSpPr>
        <p:spPr>
          <a:xfrm rot="0">
            <a:off x="4023518" y="4025471"/>
            <a:ext cx="10676418" cy="573406"/>
          </a:xfrm>
          <a:prstGeom prst="rect">
            <a:avLst/>
          </a:prstGeom>
        </p:spPr>
        <p:txBody>
          <a:bodyPr anchor="t" rtlCol="false" tIns="0" lIns="0" bIns="0" rIns="0">
            <a:spAutoFit/>
          </a:bodyPr>
          <a:lstStyle/>
          <a:p>
            <a:pPr algn="ctr">
              <a:lnSpc>
                <a:spcPts val="4619"/>
              </a:lnSpc>
              <a:spcBef>
                <a:spcPct val="0"/>
              </a:spcBef>
            </a:pPr>
            <a:r>
              <a:rPr lang="en-US" sz="3299">
                <a:solidFill>
                  <a:srgbClr val="FFFFFF"/>
                </a:solidFill>
                <a:latin typeface="Inter"/>
                <a:ea typeface="Inter"/>
                <a:cs typeface="Inter"/>
                <a:sym typeface="Inter"/>
              </a:rPr>
              <a:t>Select payment (Full / Partial)</a:t>
            </a:r>
          </a:p>
        </p:txBody>
      </p:sp>
      <p:sp>
        <p:nvSpPr>
          <p:cNvPr name="TextBox 18" id="18"/>
          <p:cNvSpPr txBox="true"/>
          <p:nvPr/>
        </p:nvSpPr>
        <p:spPr>
          <a:xfrm rot="0">
            <a:off x="5462717" y="5463802"/>
            <a:ext cx="7798019" cy="573406"/>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Inter"/>
                <a:ea typeface="Inter"/>
                <a:cs typeface="Inter"/>
                <a:sym typeface="Inter"/>
              </a:rPr>
              <a:t>Popup: Confirmation + Hiking Fun Fact</a:t>
            </a:r>
          </a:p>
        </p:txBody>
      </p:sp>
      <p:sp>
        <p:nvSpPr>
          <p:cNvPr name="TextBox 19" id="19"/>
          <p:cNvSpPr txBox="true"/>
          <p:nvPr/>
        </p:nvSpPr>
        <p:spPr>
          <a:xfrm rot="0">
            <a:off x="4761890" y="7082905"/>
            <a:ext cx="9199674" cy="573406"/>
          </a:xfrm>
          <a:prstGeom prst="rect">
            <a:avLst/>
          </a:prstGeom>
        </p:spPr>
        <p:txBody>
          <a:bodyPr anchor="t" rtlCol="false" tIns="0" lIns="0" bIns="0" rIns="0">
            <a:spAutoFit/>
          </a:bodyPr>
          <a:lstStyle/>
          <a:p>
            <a:pPr algn="just">
              <a:lnSpc>
                <a:spcPts val="4619"/>
              </a:lnSpc>
              <a:spcBef>
                <a:spcPct val="0"/>
              </a:spcBef>
            </a:pPr>
            <a:r>
              <a:rPr lang="en-US" sz="3299">
                <a:solidFill>
                  <a:srgbClr val="FFFFFF"/>
                </a:solidFill>
                <a:latin typeface="Inter"/>
                <a:ea typeface="Inter"/>
                <a:cs typeface="Inter"/>
                <a:sym typeface="Inter"/>
              </a:rPr>
              <a:t>Submit ➡ CSV saved + PDF receipt generated</a:t>
            </a:r>
          </a:p>
        </p:txBody>
      </p:sp>
      <p:sp>
        <p:nvSpPr>
          <p:cNvPr name="TextBox 20" id="20"/>
          <p:cNvSpPr txBox="true"/>
          <p:nvPr/>
        </p:nvSpPr>
        <p:spPr>
          <a:xfrm rot="0">
            <a:off x="4797613" y="8648343"/>
            <a:ext cx="9128229" cy="573406"/>
          </a:xfrm>
          <a:prstGeom prst="rect">
            <a:avLst/>
          </a:prstGeom>
        </p:spPr>
        <p:txBody>
          <a:bodyPr anchor="t" rtlCol="false" tIns="0" lIns="0" bIns="0" rIns="0">
            <a:spAutoFit/>
          </a:bodyPr>
          <a:lstStyle/>
          <a:p>
            <a:pPr algn="l">
              <a:lnSpc>
                <a:spcPts val="4619"/>
              </a:lnSpc>
              <a:spcBef>
                <a:spcPct val="0"/>
              </a:spcBef>
            </a:pPr>
            <a:r>
              <a:rPr lang="en-US" sz="3299">
                <a:solidFill>
                  <a:srgbClr val="FFFFFF"/>
                </a:solidFill>
                <a:latin typeface="Inter"/>
                <a:ea typeface="Inter"/>
                <a:cs typeface="Inter"/>
                <a:sym typeface="Inter"/>
              </a:rPr>
              <a:t>Admin Login : Dashboard to manage records</a:t>
            </a:r>
          </a:p>
        </p:txBody>
      </p:sp>
      <p:sp>
        <p:nvSpPr>
          <p:cNvPr name="Freeform 21" id="21"/>
          <p:cNvSpPr/>
          <p:nvPr/>
        </p:nvSpPr>
        <p:spPr>
          <a:xfrm flipH="false" flipV="false" rot="5400000">
            <a:off x="8496759" y="3403062"/>
            <a:ext cx="669908" cy="414125"/>
          </a:xfrm>
          <a:custGeom>
            <a:avLst/>
            <a:gdLst/>
            <a:ahLst/>
            <a:cxnLst/>
            <a:rect r="r" b="b" t="t" l="l"/>
            <a:pathLst>
              <a:path h="414125" w="669908">
                <a:moveTo>
                  <a:pt x="0" y="0"/>
                </a:moveTo>
                <a:lnTo>
                  <a:pt x="669909" y="0"/>
                </a:lnTo>
                <a:lnTo>
                  <a:pt x="669909" y="414126"/>
                </a:lnTo>
                <a:lnTo>
                  <a:pt x="0" y="414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5400000">
            <a:off x="8496759" y="8030126"/>
            <a:ext cx="669908" cy="414125"/>
          </a:xfrm>
          <a:custGeom>
            <a:avLst/>
            <a:gdLst/>
            <a:ahLst/>
            <a:cxnLst/>
            <a:rect r="r" b="b" t="t" l="l"/>
            <a:pathLst>
              <a:path h="414125" w="669908">
                <a:moveTo>
                  <a:pt x="0" y="0"/>
                </a:moveTo>
                <a:lnTo>
                  <a:pt x="669909" y="0"/>
                </a:lnTo>
                <a:lnTo>
                  <a:pt x="669909" y="414125"/>
                </a:lnTo>
                <a:lnTo>
                  <a:pt x="0" y="41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5400000">
            <a:off x="8496759" y="6426588"/>
            <a:ext cx="669908" cy="414125"/>
          </a:xfrm>
          <a:custGeom>
            <a:avLst/>
            <a:gdLst/>
            <a:ahLst/>
            <a:cxnLst/>
            <a:rect r="r" b="b" t="t" l="l"/>
            <a:pathLst>
              <a:path h="414125" w="669908">
                <a:moveTo>
                  <a:pt x="0" y="0"/>
                </a:moveTo>
                <a:lnTo>
                  <a:pt x="669909" y="0"/>
                </a:lnTo>
                <a:lnTo>
                  <a:pt x="669909" y="414126"/>
                </a:lnTo>
                <a:lnTo>
                  <a:pt x="0" y="4141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5400000">
            <a:off x="8496759" y="4794476"/>
            <a:ext cx="669908" cy="414125"/>
          </a:xfrm>
          <a:custGeom>
            <a:avLst/>
            <a:gdLst/>
            <a:ahLst/>
            <a:cxnLst/>
            <a:rect r="r" b="b" t="t" l="l"/>
            <a:pathLst>
              <a:path h="414125" w="669908">
                <a:moveTo>
                  <a:pt x="0" y="0"/>
                </a:moveTo>
                <a:lnTo>
                  <a:pt x="669909" y="0"/>
                </a:lnTo>
                <a:lnTo>
                  <a:pt x="669909" y="414125"/>
                </a:lnTo>
                <a:lnTo>
                  <a:pt x="0" y="4141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07</a:t>
              </a:r>
            </a:p>
          </p:txBody>
        </p:sp>
      </p:grpSp>
      <p:sp>
        <p:nvSpPr>
          <p:cNvPr name="TextBox 7" id="7"/>
          <p:cNvSpPr txBox="true"/>
          <p:nvPr/>
        </p:nvSpPr>
        <p:spPr>
          <a:xfrm rot="0">
            <a:off x="250984" y="7995466"/>
            <a:ext cx="8171334"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DATA SOURCES</a:t>
            </a:r>
          </a:p>
        </p:txBody>
      </p:sp>
      <p:sp>
        <p:nvSpPr>
          <p:cNvPr name="TextBox 8" id="8"/>
          <p:cNvSpPr txBox="true"/>
          <p:nvPr/>
        </p:nvSpPr>
        <p:spPr>
          <a:xfrm rot="0">
            <a:off x="6937200" y="7385888"/>
            <a:ext cx="11350800" cy="2114506"/>
          </a:xfrm>
          <a:prstGeom prst="rect">
            <a:avLst/>
          </a:prstGeom>
        </p:spPr>
        <p:txBody>
          <a:bodyPr anchor="t" rtlCol="false" tIns="0" lIns="0" bIns="0" rIns="0">
            <a:spAutoFit/>
          </a:bodyPr>
          <a:lstStyle/>
          <a:p>
            <a:pPr algn="just">
              <a:lnSpc>
                <a:spcPts val="4202"/>
              </a:lnSpc>
            </a:pPr>
          </a:p>
          <a:p>
            <a:pPr algn="just" marL="648077" indent="-324039" lvl="1">
              <a:lnSpc>
                <a:spcPts val="4202"/>
              </a:lnSpc>
              <a:buFont typeface="Arial"/>
              <a:buChar char="•"/>
            </a:pPr>
            <a:r>
              <a:rPr lang="en-US" sz="3001">
                <a:solidFill>
                  <a:srgbClr val="FFFFFF"/>
                </a:solidFill>
                <a:latin typeface="Inter"/>
                <a:ea typeface="Inter"/>
                <a:cs typeface="Inter"/>
                <a:sym typeface="Inter"/>
              </a:rPr>
              <a:t>API → OpenWeatherMap API (for hike weather conditions)</a:t>
            </a:r>
          </a:p>
          <a:p>
            <a:pPr algn="just" marL="648077" indent="-324039" lvl="1">
              <a:lnSpc>
                <a:spcPts val="4202"/>
              </a:lnSpc>
              <a:buFont typeface="Arial"/>
              <a:buChar char="•"/>
            </a:pPr>
            <a:r>
              <a:rPr lang="en-US" sz="3001">
                <a:solidFill>
                  <a:srgbClr val="FFFFFF"/>
                </a:solidFill>
                <a:latin typeface="Inter"/>
                <a:ea typeface="Inter"/>
                <a:cs typeface="Inter"/>
                <a:sym typeface="Inter"/>
              </a:rPr>
              <a:t>Local files → hiker_data.csv, admins.csv, fun_facts.txt</a:t>
            </a:r>
          </a:p>
          <a:p>
            <a:pPr algn="just">
              <a:lnSpc>
                <a:spcPts val="4202"/>
              </a:lnSpc>
              <a:spcBef>
                <a:spcPct val="0"/>
              </a:spcBef>
            </a:pPr>
          </a:p>
        </p:txBody>
      </p:sp>
      <p:grpSp>
        <p:nvGrpSpPr>
          <p:cNvPr name="Group 9" id="9"/>
          <p:cNvGrpSpPr/>
          <p:nvPr/>
        </p:nvGrpSpPr>
        <p:grpSpPr>
          <a:xfrm rot="0">
            <a:off x="0" y="1336387"/>
            <a:ext cx="18288000" cy="5183495"/>
            <a:chOff x="0" y="0"/>
            <a:chExt cx="4816593" cy="1365200"/>
          </a:xfrm>
        </p:grpSpPr>
        <p:sp>
          <p:nvSpPr>
            <p:cNvPr name="Freeform 10" id="10"/>
            <p:cNvSpPr/>
            <p:nvPr/>
          </p:nvSpPr>
          <p:spPr>
            <a:xfrm flipH="false" flipV="false" rot="0">
              <a:off x="0" y="0"/>
              <a:ext cx="4816592" cy="1365200"/>
            </a:xfrm>
            <a:custGeom>
              <a:avLst/>
              <a:gdLst/>
              <a:ahLst/>
              <a:cxnLst/>
              <a:rect r="r" b="b" t="t" l="l"/>
              <a:pathLst>
                <a:path h="1365200" w="4816592">
                  <a:moveTo>
                    <a:pt x="0" y="0"/>
                  </a:moveTo>
                  <a:lnTo>
                    <a:pt x="4816592" y="0"/>
                  </a:lnTo>
                  <a:lnTo>
                    <a:pt x="4816592" y="1365200"/>
                  </a:lnTo>
                  <a:lnTo>
                    <a:pt x="0" y="1365200"/>
                  </a:lnTo>
                  <a:close/>
                </a:path>
              </a:pathLst>
            </a:custGeom>
            <a:solidFill>
              <a:srgbClr val="071D28"/>
            </a:solidFill>
          </p:spPr>
        </p:sp>
        <p:sp>
          <p:nvSpPr>
            <p:cNvPr name="TextBox 11" id="11"/>
            <p:cNvSpPr txBox="true"/>
            <p:nvPr/>
          </p:nvSpPr>
          <p:spPr>
            <a:xfrm>
              <a:off x="0" y="-47625"/>
              <a:ext cx="4816593" cy="1412825"/>
            </a:xfrm>
            <a:prstGeom prst="rect">
              <a:avLst/>
            </a:prstGeom>
          </p:spPr>
          <p:txBody>
            <a:bodyPr anchor="ctr" rtlCol="false" tIns="50800" lIns="50800" bIns="50800" rIns="50800"/>
            <a:lstStyle/>
            <a:p>
              <a:pPr algn="ctr">
                <a:lnSpc>
                  <a:spcPts val="3645"/>
                </a:lnSpc>
              </a:pPr>
            </a:p>
          </p:txBody>
        </p:sp>
      </p:grpSp>
      <p:grpSp>
        <p:nvGrpSpPr>
          <p:cNvPr name="Group 12" id="12"/>
          <p:cNvGrpSpPr/>
          <p:nvPr/>
        </p:nvGrpSpPr>
        <p:grpSpPr>
          <a:xfrm rot="0">
            <a:off x="476250" y="1336387"/>
            <a:ext cx="17335500" cy="5183495"/>
            <a:chOff x="0" y="0"/>
            <a:chExt cx="2029705" cy="606903"/>
          </a:xfrm>
        </p:grpSpPr>
        <p:sp>
          <p:nvSpPr>
            <p:cNvPr name="Freeform 13" id="13"/>
            <p:cNvSpPr/>
            <p:nvPr/>
          </p:nvSpPr>
          <p:spPr>
            <a:xfrm flipH="false" flipV="false" rot="0">
              <a:off x="0" y="0"/>
              <a:ext cx="2029705" cy="606903"/>
            </a:xfrm>
            <a:custGeom>
              <a:avLst/>
              <a:gdLst/>
              <a:ahLst/>
              <a:cxnLst/>
              <a:rect r="r" b="b" t="t" l="l"/>
              <a:pathLst>
                <a:path h="606903" w="2029705">
                  <a:moveTo>
                    <a:pt x="0" y="0"/>
                  </a:moveTo>
                  <a:lnTo>
                    <a:pt x="2029705" y="0"/>
                  </a:lnTo>
                  <a:lnTo>
                    <a:pt x="2029705" y="606903"/>
                  </a:lnTo>
                  <a:lnTo>
                    <a:pt x="0" y="606903"/>
                  </a:lnTo>
                  <a:close/>
                </a:path>
              </a:pathLst>
            </a:custGeom>
            <a:blipFill>
              <a:blip r:embed="rId2"/>
              <a:stretch>
                <a:fillRect l="0" t="-61409" r="0" b="-61409"/>
              </a:stretch>
            </a:blipFill>
          </p:spPr>
        </p:sp>
      </p:grpSp>
      <p:grpSp>
        <p:nvGrpSpPr>
          <p:cNvPr name="Group 14" id="14"/>
          <p:cNvGrpSpPr/>
          <p:nvPr/>
        </p:nvGrpSpPr>
        <p:grpSpPr>
          <a:xfrm rot="0">
            <a:off x="395534" y="544461"/>
            <a:ext cx="3160836" cy="549235"/>
            <a:chOff x="0" y="0"/>
            <a:chExt cx="4214448" cy="732313"/>
          </a:xfrm>
        </p:grpSpPr>
        <p:grpSp>
          <p:nvGrpSpPr>
            <p:cNvPr name="Group 15" id="15"/>
            <p:cNvGrpSpPr/>
            <p:nvPr/>
          </p:nvGrpSpPr>
          <p:grpSpPr>
            <a:xfrm rot="0">
              <a:off x="0" y="0"/>
              <a:ext cx="4214448" cy="732313"/>
              <a:chOff x="0" y="0"/>
              <a:chExt cx="832484" cy="144654"/>
            </a:xfrm>
          </p:grpSpPr>
          <p:sp>
            <p:nvSpPr>
              <p:cNvPr name="Freeform 16" id="16"/>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7" id="17"/>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18" id="18"/>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08</a:t>
              </a:r>
            </a:p>
          </p:txBody>
        </p:sp>
      </p:grpSp>
      <p:grpSp>
        <p:nvGrpSpPr>
          <p:cNvPr name="Group 7" id="7"/>
          <p:cNvGrpSpPr/>
          <p:nvPr/>
        </p:nvGrpSpPr>
        <p:grpSpPr>
          <a:xfrm rot="0">
            <a:off x="0" y="4575469"/>
            <a:ext cx="18288000" cy="3893049"/>
            <a:chOff x="0" y="0"/>
            <a:chExt cx="4816593" cy="1025330"/>
          </a:xfrm>
        </p:grpSpPr>
        <p:sp>
          <p:nvSpPr>
            <p:cNvPr name="Freeform 8" id="8"/>
            <p:cNvSpPr/>
            <p:nvPr/>
          </p:nvSpPr>
          <p:spPr>
            <a:xfrm flipH="false" flipV="false" rot="0">
              <a:off x="0" y="0"/>
              <a:ext cx="4816592" cy="1025330"/>
            </a:xfrm>
            <a:custGeom>
              <a:avLst/>
              <a:gdLst/>
              <a:ahLst/>
              <a:cxnLst/>
              <a:rect r="r" b="b" t="t" l="l"/>
              <a:pathLst>
                <a:path h="1025330" w="4816592">
                  <a:moveTo>
                    <a:pt x="0" y="0"/>
                  </a:moveTo>
                  <a:lnTo>
                    <a:pt x="4816592" y="0"/>
                  </a:lnTo>
                  <a:lnTo>
                    <a:pt x="4816592" y="1025330"/>
                  </a:lnTo>
                  <a:lnTo>
                    <a:pt x="0" y="1025330"/>
                  </a:lnTo>
                  <a:close/>
                </a:path>
              </a:pathLst>
            </a:custGeom>
            <a:solidFill>
              <a:srgbClr val="041017"/>
            </a:solidFill>
          </p:spPr>
        </p:sp>
        <p:sp>
          <p:nvSpPr>
            <p:cNvPr name="TextBox 9" id="9"/>
            <p:cNvSpPr txBox="true"/>
            <p:nvPr/>
          </p:nvSpPr>
          <p:spPr>
            <a:xfrm>
              <a:off x="0" y="-47625"/>
              <a:ext cx="4816593" cy="1072955"/>
            </a:xfrm>
            <a:prstGeom prst="rect">
              <a:avLst/>
            </a:prstGeom>
          </p:spPr>
          <p:txBody>
            <a:bodyPr anchor="ctr" rtlCol="false" tIns="50800" lIns="50800" bIns="50800" rIns="50800"/>
            <a:lstStyle/>
            <a:p>
              <a:pPr algn="ctr">
                <a:lnSpc>
                  <a:spcPts val="3645"/>
                </a:lnSpc>
              </a:pPr>
            </a:p>
          </p:txBody>
        </p:sp>
      </p:grpSp>
      <p:sp>
        <p:nvSpPr>
          <p:cNvPr name="TextBox 10" id="10"/>
          <p:cNvSpPr txBox="true"/>
          <p:nvPr/>
        </p:nvSpPr>
        <p:spPr>
          <a:xfrm rot="0">
            <a:off x="8622077" y="5364441"/>
            <a:ext cx="9189673" cy="1655372"/>
          </a:xfrm>
          <a:prstGeom prst="rect">
            <a:avLst/>
          </a:prstGeom>
        </p:spPr>
        <p:txBody>
          <a:bodyPr anchor="t" rtlCol="false" tIns="0" lIns="0" bIns="0" rIns="0">
            <a:spAutoFit/>
          </a:bodyPr>
          <a:lstStyle/>
          <a:p>
            <a:pPr algn="just">
              <a:lnSpc>
                <a:spcPts val="4488"/>
              </a:lnSpc>
              <a:spcBef>
                <a:spcPct val="0"/>
              </a:spcBef>
            </a:pPr>
            <a:r>
              <a:rPr lang="en-US" sz="3206">
                <a:solidFill>
                  <a:srgbClr val="FFFFFF"/>
                </a:solidFill>
                <a:latin typeface="Inter"/>
                <a:ea typeface="Inter"/>
                <a:cs typeface="Inter"/>
                <a:sym typeface="Inter"/>
              </a:rPr>
              <a:t>Taking up the GUI and getting to dictate the flow of processes while integrating most of what has been covered.</a:t>
            </a:r>
          </a:p>
        </p:txBody>
      </p:sp>
      <p:grpSp>
        <p:nvGrpSpPr>
          <p:cNvPr name="Group 11" id="11"/>
          <p:cNvGrpSpPr/>
          <p:nvPr/>
        </p:nvGrpSpPr>
        <p:grpSpPr>
          <a:xfrm rot="0">
            <a:off x="325384" y="1947362"/>
            <a:ext cx="7677567" cy="7623358"/>
            <a:chOff x="0" y="0"/>
            <a:chExt cx="898918" cy="892571"/>
          </a:xfrm>
        </p:grpSpPr>
        <p:sp>
          <p:nvSpPr>
            <p:cNvPr name="Freeform 12" id="12"/>
            <p:cNvSpPr/>
            <p:nvPr/>
          </p:nvSpPr>
          <p:spPr>
            <a:xfrm flipH="false" flipV="false" rot="0">
              <a:off x="0" y="0"/>
              <a:ext cx="898918" cy="892571"/>
            </a:xfrm>
            <a:custGeom>
              <a:avLst/>
              <a:gdLst/>
              <a:ahLst/>
              <a:cxnLst/>
              <a:rect r="r" b="b" t="t" l="l"/>
              <a:pathLst>
                <a:path h="892571" w="898918">
                  <a:moveTo>
                    <a:pt x="0" y="0"/>
                  </a:moveTo>
                  <a:lnTo>
                    <a:pt x="898918" y="0"/>
                  </a:lnTo>
                  <a:lnTo>
                    <a:pt x="898918" y="892571"/>
                  </a:lnTo>
                  <a:lnTo>
                    <a:pt x="0" y="892571"/>
                  </a:lnTo>
                  <a:close/>
                </a:path>
              </a:pathLst>
            </a:custGeom>
            <a:blipFill>
              <a:blip r:embed="rId2"/>
              <a:stretch>
                <a:fillRect l="-24606" t="0" r="-24606" b="0"/>
              </a:stretch>
            </a:blipFill>
          </p:spPr>
        </p:sp>
      </p:grpSp>
      <p:sp>
        <p:nvSpPr>
          <p:cNvPr name="TextBox 13" id="13"/>
          <p:cNvSpPr txBox="true"/>
          <p:nvPr/>
        </p:nvSpPr>
        <p:spPr>
          <a:xfrm rot="0">
            <a:off x="8622077" y="3613444"/>
            <a:ext cx="8639662" cy="962025"/>
          </a:xfrm>
          <a:prstGeom prst="rect">
            <a:avLst/>
          </a:prstGeom>
        </p:spPr>
        <p:txBody>
          <a:bodyPr anchor="t" rtlCol="false" tIns="0" lIns="0" bIns="0" rIns="0">
            <a:spAutoFit/>
          </a:bodyPr>
          <a:lstStyle/>
          <a:p>
            <a:pPr algn="l">
              <a:lnSpc>
                <a:spcPts val="7679"/>
              </a:lnSpc>
            </a:pPr>
            <a:r>
              <a:rPr lang="en-US" sz="6399" b="true">
                <a:solidFill>
                  <a:srgbClr val="75D613"/>
                </a:solidFill>
                <a:latin typeface="Garet Bold"/>
                <a:ea typeface="Garet Bold"/>
                <a:cs typeface="Garet Bold"/>
                <a:sym typeface="Garet Bold"/>
              </a:rPr>
              <a:t>CHALLENGES FACED</a:t>
            </a:r>
          </a:p>
        </p:txBody>
      </p:sp>
      <p:grpSp>
        <p:nvGrpSpPr>
          <p:cNvPr name="Group 14" id="14"/>
          <p:cNvGrpSpPr/>
          <p:nvPr/>
        </p:nvGrpSpPr>
        <p:grpSpPr>
          <a:xfrm rot="0">
            <a:off x="395534" y="544461"/>
            <a:ext cx="3160836" cy="549235"/>
            <a:chOff x="0" y="0"/>
            <a:chExt cx="4214448" cy="732313"/>
          </a:xfrm>
        </p:grpSpPr>
        <p:grpSp>
          <p:nvGrpSpPr>
            <p:cNvPr name="Group 15" id="15"/>
            <p:cNvGrpSpPr/>
            <p:nvPr/>
          </p:nvGrpSpPr>
          <p:grpSpPr>
            <a:xfrm rot="0">
              <a:off x="0" y="0"/>
              <a:ext cx="4214448" cy="732313"/>
              <a:chOff x="0" y="0"/>
              <a:chExt cx="832484" cy="144654"/>
            </a:xfrm>
          </p:grpSpPr>
          <p:sp>
            <p:nvSpPr>
              <p:cNvPr name="Freeform 16" id="16"/>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17" id="17"/>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18" id="18"/>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D28"/>
        </a:solidFill>
      </p:bgPr>
    </p:bg>
    <p:spTree>
      <p:nvGrpSpPr>
        <p:cNvPr id="1" name=""/>
        <p:cNvGrpSpPr/>
        <p:nvPr/>
      </p:nvGrpSpPr>
      <p:grpSpPr>
        <a:xfrm>
          <a:off x="0" y="0"/>
          <a:ext cx="0" cy="0"/>
          <a:chOff x="0" y="0"/>
          <a:chExt cx="0" cy="0"/>
        </a:xfrm>
      </p:grpSpPr>
      <p:grpSp>
        <p:nvGrpSpPr>
          <p:cNvPr name="Group 2" id="2"/>
          <p:cNvGrpSpPr/>
          <p:nvPr/>
        </p:nvGrpSpPr>
        <p:grpSpPr>
          <a:xfrm rot="0">
            <a:off x="16055897" y="479465"/>
            <a:ext cx="1755853" cy="549235"/>
            <a:chOff x="0" y="0"/>
            <a:chExt cx="2341137" cy="732313"/>
          </a:xfrm>
        </p:grpSpPr>
        <p:grpSp>
          <p:nvGrpSpPr>
            <p:cNvPr name="Group 3" id="3"/>
            <p:cNvGrpSpPr/>
            <p:nvPr/>
          </p:nvGrpSpPr>
          <p:grpSpPr>
            <a:xfrm rot="0">
              <a:off x="0" y="0"/>
              <a:ext cx="2341137" cy="732313"/>
              <a:chOff x="0" y="0"/>
              <a:chExt cx="462447" cy="144654"/>
            </a:xfrm>
          </p:grpSpPr>
          <p:sp>
            <p:nvSpPr>
              <p:cNvPr name="Freeform 4" id="4"/>
              <p:cNvSpPr/>
              <p:nvPr/>
            </p:nvSpPr>
            <p:spPr>
              <a:xfrm flipH="false" flipV="false" rot="0">
                <a:off x="0" y="0"/>
                <a:ext cx="462447" cy="144654"/>
              </a:xfrm>
              <a:custGeom>
                <a:avLst/>
                <a:gdLst/>
                <a:ahLst/>
                <a:cxnLst/>
                <a:rect r="r" b="b" t="t" l="l"/>
                <a:pathLst>
                  <a:path h="144654" w="462447">
                    <a:moveTo>
                      <a:pt x="72327" y="0"/>
                    </a:moveTo>
                    <a:lnTo>
                      <a:pt x="390120" y="0"/>
                    </a:lnTo>
                    <a:cubicBezTo>
                      <a:pt x="409302" y="0"/>
                      <a:pt x="427699" y="7620"/>
                      <a:pt x="441263" y="21184"/>
                    </a:cubicBezTo>
                    <a:cubicBezTo>
                      <a:pt x="454827" y="34748"/>
                      <a:pt x="462447" y="53145"/>
                      <a:pt x="462447" y="72327"/>
                    </a:cubicBezTo>
                    <a:lnTo>
                      <a:pt x="462447" y="72327"/>
                    </a:lnTo>
                    <a:cubicBezTo>
                      <a:pt x="462447" y="91510"/>
                      <a:pt x="454827" y="109906"/>
                      <a:pt x="441263" y="123470"/>
                    </a:cubicBezTo>
                    <a:cubicBezTo>
                      <a:pt x="427699" y="137034"/>
                      <a:pt x="409302" y="144654"/>
                      <a:pt x="390120"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5" id="5"/>
              <p:cNvSpPr txBox="true"/>
              <p:nvPr/>
            </p:nvSpPr>
            <p:spPr>
              <a:xfrm>
                <a:off x="0" y="-47625"/>
                <a:ext cx="462447" cy="192279"/>
              </a:xfrm>
              <a:prstGeom prst="rect">
                <a:avLst/>
              </a:prstGeom>
            </p:spPr>
            <p:txBody>
              <a:bodyPr anchor="ctr" rtlCol="false" tIns="50800" lIns="50800" bIns="50800" rIns="50800"/>
              <a:lstStyle/>
              <a:p>
                <a:pPr algn="ctr">
                  <a:lnSpc>
                    <a:spcPts val="3645"/>
                  </a:lnSpc>
                </a:pPr>
              </a:p>
            </p:txBody>
          </p:sp>
        </p:grpSp>
        <p:sp>
          <p:nvSpPr>
            <p:cNvPr name="TextBox 6" id="6"/>
            <p:cNvSpPr txBox="true"/>
            <p:nvPr/>
          </p:nvSpPr>
          <p:spPr>
            <a:xfrm rot="0">
              <a:off x="52257" y="115966"/>
              <a:ext cx="2236622"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PAGE 09</a:t>
              </a:r>
            </a:p>
          </p:txBody>
        </p:sp>
      </p:grpSp>
      <p:sp>
        <p:nvSpPr>
          <p:cNvPr name="TextBox 7" id="7"/>
          <p:cNvSpPr txBox="true"/>
          <p:nvPr/>
        </p:nvSpPr>
        <p:spPr>
          <a:xfrm rot="0">
            <a:off x="4326477" y="479445"/>
            <a:ext cx="9635047" cy="962025"/>
          </a:xfrm>
          <a:prstGeom prst="rect">
            <a:avLst/>
          </a:prstGeom>
        </p:spPr>
        <p:txBody>
          <a:bodyPr anchor="t" rtlCol="false" tIns="0" lIns="0" bIns="0" rIns="0">
            <a:spAutoFit/>
          </a:bodyPr>
          <a:lstStyle/>
          <a:p>
            <a:pPr algn="ctr">
              <a:lnSpc>
                <a:spcPts val="7679"/>
              </a:lnSpc>
            </a:pPr>
            <a:r>
              <a:rPr lang="en-US" b="true" sz="6399">
                <a:solidFill>
                  <a:srgbClr val="75D613"/>
                </a:solidFill>
                <a:latin typeface="Garet Bold"/>
                <a:ea typeface="Garet Bold"/>
                <a:cs typeface="Garet Bold"/>
                <a:sym typeface="Garet Bold"/>
              </a:rPr>
              <a:t>CONCLUSION</a:t>
            </a:r>
          </a:p>
        </p:txBody>
      </p:sp>
      <p:grpSp>
        <p:nvGrpSpPr>
          <p:cNvPr name="Group 8" id="8"/>
          <p:cNvGrpSpPr/>
          <p:nvPr/>
        </p:nvGrpSpPr>
        <p:grpSpPr>
          <a:xfrm rot="0">
            <a:off x="6395387" y="2685548"/>
            <a:ext cx="5829695" cy="6930899"/>
            <a:chOff x="0" y="0"/>
            <a:chExt cx="682563" cy="811496"/>
          </a:xfrm>
        </p:grpSpPr>
        <p:sp>
          <p:nvSpPr>
            <p:cNvPr name="Freeform 9" id="9"/>
            <p:cNvSpPr/>
            <p:nvPr/>
          </p:nvSpPr>
          <p:spPr>
            <a:xfrm flipH="false" flipV="false" rot="0">
              <a:off x="0" y="0"/>
              <a:ext cx="682563" cy="811496"/>
            </a:xfrm>
            <a:custGeom>
              <a:avLst/>
              <a:gdLst/>
              <a:ahLst/>
              <a:cxnLst/>
              <a:rect r="r" b="b" t="t" l="l"/>
              <a:pathLst>
                <a:path h="811496" w="682563">
                  <a:moveTo>
                    <a:pt x="0" y="0"/>
                  </a:moveTo>
                  <a:lnTo>
                    <a:pt x="682563" y="0"/>
                  </a:lnTo>
                  <a:lnTo>
                    <a:pt x="682563" y="811496"/>
                  </a:lnTo>
                  <a:lnTo>
                    <a:pt x="0" y="811496"/>
                  </a:lnTo>
                  <a:close/>
                </a:path>
              </a:pathLst>
            </a:custGeom>
            <a:blipFill>
              <a:blip r:embed="rId2"/>
              <a:stretch>
                <a:fillRect l="0" t="-13198" r="0" b="-13198"/>
              </a:stretch>
            </a:blipFill>
          </p:spPr>
        </p:sp>
      </p:grpSp>
      <p:sp>
        <p:nvSpPr>
          <p:cNvPr name="TextBox 10" id="10"/>
          <p:cNvSpPr txBox="true"/>
          <p:nvPr/>
        </p:nvSpPr>
        <p:spPr>
          <a:xfrm rot="0">
            <a:off x="12691893" y="2781052"/>
            <a:ext cx="5119857" cy="6692265"/>
          </a:xfrm>
          <a:prstGeom prst="rect">
            <a:avLst/>
          </a:prstGeom>
        </p:spPr>
        <p:txBody>
          <a:bodyPr anchor="t" rtlCol="false" tIns="0" lIns="0" bIns="0" rIns="0">
            <a:spAutoFit/>
          </a:bodyPr>
          <a:lstStyle/>
          <a:p>
            <a:pPr algn="l" marL="518157" indent="-259078" lvl="1">
              <a:lnSpc>
                <a:spcPts val="3359"/>
              </a:lnSpc>
              <a:buFont typeface="Arial"/>
              <a:buChar char="•"/>
            </a:pPr>
            <a:r>
              <a:rPr lang="en-US" sz="2399">
                <a:solidFill>
                  <a:srgbClr val="FFFFFF"/>
                </a:solidFill>
                <a:latin typeface="Inter"/>
                <a:ea typeface="Inter"/>
                <a:cs typeface="Inter"/>
                <a:sym typeface="Inter"/>
              </a:rPr>
              <a:t>Export dashboard insights (e.g., top hikes, payment completion rate)</a:t>
            </a:r>
          </a:p>
          <a:p>
            <a:pPr algn="l" marL="518157" indent="-259078" lvl="1">
              <a:lnSpc>
                <a:spcPts val="3359"/>
              </a:lnSpc>
              <a:buFont typeface="Arial"/>
              <a:buChar char="•"/>
            </a:pPr>
            <a:r>
              <a:rPr lang="en-US" sz="2399">
                <a:solidFill>
                  <a:srgbClr val="FFFFFF"/>
                </a:solidFill>
                <a:latin typeface="Inter"/>
                <a:ea typeface="Inter"/>
                <a:cs typeface="Inter"/>
                <a:sym typeface="Inter"/>
              </a:rPr>
              <a:t>Visualize hiker data with matplotlib</a:t>
            </a:r>
          </a:p>
          <a:p>
            <a:pPr algn="l" marL="518157" indent="-259078" lvl="1">
              <a:lnSpc>
                <a:spcPts val="3359"/>
              </a:lnSpc>
              <a:buFont typeface="Arial"/>
              <a:buChar char="•"/>
            </a:pPr>
            <a:r>
              <a:rPr lang="en-US" sz="2399">
                <a:solidFill>
                  <a:srgbClr val="FFFFFF"/>
                </a:solidFill>
                <a:latin typeface="Inter"/>
                <a:ea typeface="Inter"/>
                <a:cs typeface="Inter"/>
                <a:sym typeface="Inter"/>
              </a:rPr>
              <a:t>Add SMS or email reminders using Twilio or SMTP</a:t>
            </a:r>
          </a:p>
          <a:p>
            <a:pPr algn="l" marL="518157" indent="-259078" lvl="1">
              <a:lnSpc>
                <a:spcPts val="3359"/>
              </a:lnSpc>
              <a:buFont typeface="Arial"/>
              <a:buChar char="•"/>
            </a:pPr>
            <a:r>
              <a:rPr lang="en-US" sz="2399">
                <a:solidFill>
                  <a:srgbClr val="FFFFFF"/>
                </a:solidFill>
                <a:latin typeface="Inter"/>
                <a:ea typeface="Inter"/>
                <a:cs typeface="Inter"/>
                <a:sym typeface="Inter"/>
              </a:rPr>
              <a:t>Automatically scrape and refresh fun facts online</a:t>
            </a:r>
          </a:p>
          <a:p>
            <a:pPr algn="l" marL="518157" indent="-259078" lvl="1">
              <a:lnSpc>
                <a:spcPts val="3359"/>
              </a:lnSpc>
              <a:buFont typeface="Arial"/>
              <a:buChar char="•"/>
            </a:pPr>
            <a:r>
              <a:rPr lang="en-US" sz="2399">
                <a:solidFill>
                  <a:srgbClr val="FFFFFF"/>
                </a:solidFill>
                <a:latin typeface="Inter"/>
                <a:ea typeface="Inter"/>
                <a:cs typeface="Inter"/>
                <a:sym typeface="Inter"/>
              </a:rPr>
              <a:t>Add user login system for hikers (to register/manage their bookings)</a:t>
            </a:r>
          </a:p>
          <a:p>
            <a:pPr algn="l" marL="518157" indent="-259078" lvl="1">
              <a:lnSpc>
                <a:spcPts val="3359"/>
              </a:lnSpc>
              <a:buFont typeface="Arial"/>
              <a:buChar char="•"/>
            </a:pPr>
            <a:r>
              <a:rPr lang="en-US" sz="2399">
                <a:solidFill>
                  <a:srgbClr val="FFFFFF"/>
                </a:solidFill>
                <a:latin typeface="Inter"/>
                <a:ea typeface="Inter"/>
                <a:cs typeface="Inter"/>
                <a:sym typeface="Inter"/>
              </a:rPr>
              <a:t>Data visualization (planned future dashboard with matplotlib)</a:t>
            </a:r>
          </a:p>
          <a:p>
            <a:pPr algn="l">
              <a:lnSpc>
                <a:spcPts val="3359"/>
              </a:lnSpc>
              <a:spcBef>
                <a:spcPct val="0"/>
              </a:spcBef>
            </a:pPr>
          </a:p>
        </p:txBody>
      </p:sp>
      <p:sp>
        <p:nvSpPr>
          <p:cNvPr name="TextBox 11" id="11"/>
          <p:cNvSpPr txBox="true"/>
          <p:nvPr/>
        </p:nvSpPr>
        <p:spPr>
          <a:xfrm rot="0">
            <a:off x="12817041" y="1898782"/>
            <a:ext cx="4994709" cy="672466"/>
          </a:xfrm>
          <a:prstGeom prst="rect">
            <a:avLst/>
          </a:prstGeom>
        </p:spPr>
        <p:txBody>
          <a:bodyPr anchor="t" rtlCol="false" tIns="0" lIns="0" bIns="0" rIns="0">
            <a:spAutoFit/>
          </a:bodyPr>
          <a:lstStyle/>
          <a:p>
            <a:pPr algn="ctr">
              <a:lnSpc>
                <a:spcPts val="5459"/>
              </a:lnSpc>
              <a:spcBef>
                <a:spcPct val="0"/>
              </a:spcBef>
            </a:pPr>
            <a:r>
              <a:rPr lang="en-US" b="true" sz="3899">
                <a:solidFill>
                  <a:srgbClr val="75D613"/>
                </a:solidFill>
                <a:latin typeface="Inter Medium"/>
                <a:ea typeface="Inter Medium"/>
                <a:cs typeface="Inter Medium"/>
                <a:sym typeface="Inter Medium"/>
              </a:rPr>
              <a:t>STRETCH GOALS</a:t>
            </a:r>
          </a:p>
        </p:txBody>
      </p:sp>
      <p:sp>
        <p:nvSpPr>
          <p:cNvPr name="TextBox 12" id="12"/>
          <p:cNvSpPr txBox="true"/>
          <p:nvPr/>
        </p:nvSpPr>
        <p:spPr>
          <a:xfrm rot="0">
            <a:off x="476250" y="2781052"/>
            <a:ext cx="5019739" cy="6692265"/>
          </a:xfrm>
          <a:prstGeom prst="rect">
            <a:avLst/>
          </a:prstGeom>
        </p:spPr>
        <p:txBody>
          <a:bodyPr anchor="t" rtlCol="false" tIns="0" lIns="0" bIns="0" rIns="0">
            <a:spAutoFit/>
          </a:bodyPr>
          <a:lstStyle/>
          <a:p>
            <a:pPr algn="l">
              <a:lnSpc>
                <a:spcPts val="3359"/>
              </a:lnSpc>
            </a:pPr>
            <a:r>
              <a:rPr lang="en-US" sz="2399">
                <a:solidFill>
                  <a:srgbClr val="FFFFFF"/>
                </a:solidFill>
                <a:latin typeface="Inter"/>
                <a:ea typeface="Inter"/>
                <a:cs typeface="Inter"/>
                <a:sym typeface="Inter"/>
              </a:rPr>
              <a:t>When:</a:t>
            </a:r>
          </a:p>
          <a:p>
            <a:pPr algn="l" marL="518157" indent="-259078" lvl="1">
              <a:lnSpc>
                <a:spcPts val="3359"/>
              </a:lnSpc>
              <a:buFont typeface="Arial"/>
              <a:buChar char="•"/>
            </a:pPr>
            <a:r>
              <a:rPr lang="en-US" sz="2399">
                <a:solidFill>
                  <a:srgbClr val="FFFFFF"/>
                </a:solidFill>
                <a:latin typeface="Inter"/>
                <a:ea typeface="Inter"/>
                <a:cs typeface="Inter"/>
                <a:sym typeface="Inter"/>
              </a:rPr>
              <a:t>A user can register a hiker with name, contact, hike, and payment details.</a:t>
            </a:r>
          </a:p>
          <a:p>
            <a:pPr algn="l" marL="518157" indent="-259078" lvl="1">
              <a:lnSpc>
                <a:spcPts val="3359"/>
              </a:lnSpc>
              <a:buFont typeface="Arial"/>
              <a:buChar char="•"/>
            </a:pPr>
            <a:r>
              <a:rPr lang="en-US" sz="2399">
                <a:solidFill>
                  <a:srgbClr val="FFFFFF"/>
                </a:solidFill>
                <a:latin typeface="Inter"/>
                <a:ea typeface="Inter"/>
                <a:cs typeface="Inter"/>
                <a:sym typeface="Inter"/>
              </a:rPr>
              <a:t>Data is saved to a CSV file.</a:t>
            </a:r>
          </a:p>
          <a:p>
            <a:pPr algn="l" marL="518157" indent="-259078" lvl="1">
              <a:lnSpc>
                <a:spcPts val="3359"/>
              </a:lnSpc>
              <a:buFont typeface="Arial"/>
              <a:buChar char="•"/>
            </a:pPr>
            <a:r>
              <a:rPr lang="en-US" sz="2399">
                <a:solidFill>
                  <a:srgbClr val="FFFFFF"/>
                </a:solidFill>
                <a:latin typeface="Inter"/>
                <a:ea typeface="Inter"/>
                <a:cs typeface="Inter"/>
                <a:sym typeface="Inter"/>
              </a:rPr>
              <a:t>A PDF receipt is generated.</a:t>
            </a:r>
          </a:p>
          <a:p>
            <a:pPr algn="l" marL="518157" indent="-259078" lvl="1">
              <a:lnSpc>
                <a:spcPts val="3359"/>
              </a:lnSpc>
              <a:buFont typeface="Arial"/>
              <a:buChar char="•"/>
            </a:pPr>
            <a:r>
              <a:rPr lang="en-US" sz="2399">
                <a:solidFill>
                  <a:srgbClr val="FFFFFF"/>
                </a:solidFill>
                <a:latin typeface="Inter"/>
                <a:ea typeface="Inter"/>
                <a:cs typeface="Inter"/>
                <a:sym typeface="Inter"/>
              </a:rPr>
              <a:t>Admins can log in and view/edit/delete records.</a:t>
            </a:r>
          </a:p>
          <a:p>
            <a:pPr algn="l" marL="518157" indent="-259078" lvl="1">
              <a:lnSpc>
                <a:spcPts val="3359"/>
              </a:lnSpc>
              <a:buFont typeface="Arial"/>
              <a:buChar char="•"/>
            </a:pPr>
            <a:r>
              <a:rPr lang="en-US" sz="2399">
                <a:solidFill>
                  <a:srgbClr val="FFFFFF"/>
                </a:solidFill>
                <a:latin typeface="Inter"/>
                <a:ea typeface="Inter"/>
                <a:cs typeface="Inter"/>
                <a:sym typeface="Inter"/>
              </a:rPr>
              <a:t>Weather conditions are shown for hike date and location.</a:t>
            </a:r>
          </a:p>
          <a:p>
            <a:pPr algn="l" marL="518157" indent="-259078" lvl="1">
              <a:lnSpc>
                <a:spcPts val="3359"/>
              </a:lnSpc>
              <a:buFont typeface="Arial"/>
              <a:buChar char="•"/>
            </a:pPr>
            <a:r>
              <a:rPr lang="en-US" sz="2399">
                <a:solidFill>
                  <a:srgbClr val="FFFFFF"/>
                </a:solidFill>
                <a:latin typeface="Inter"/>
                <a:ea typeface="Inter"/>
                <a:cs typeface="Inter"/>
                <a:sym typeface="Inter"/>
              </a:rPr>
              <a:t>The system simulates a reminder after 3 days for partial payments.</a:t>
            </a:r>
          </a:p>
          <a:p>
            <a:pPr algn="l" marL="518157" indent="-259078" lvl="1">
              <a:lnSpc>
                <a:spcPts val="3359"/>
              </a:lnSpc>
              <a:spcBef>
                <a:spcPct val="0"/>
              </a:spcBef>
              <a:buFont typeface="Arial"/>
              <a:buChar char="•"/>
            </a:pPr>
            <a:r>
              <a:rPr lang="en-US" sz="2399">
                <a:solidFill>
                  <a:srgbClr val="FFFFFF"/>
                </a:solidFill>
                <a:latin typeface="Inter"/>
                <a:ea typeface="Inter"/>
                <a:cs typeface="Inter"/>
                <a:sym typeface="Inter"/>
              </a:rPr>
              <a:t>Hike facts are randomly shown on each registration.</a:t>
            </a:r>
          </a:p>
          <a:p>
            <a:pPr algn="l">
              <a:lnSpc>
                <a:spcPts val="3359"/>
              </a:lnSpc>
              <a:spcBef>
                <a:spcPct val="0"/>
              </a:spcBef>
            </a:pPr>
          </a:p>
        </p:txBody>
      </p:sp>
      <p:sp>
        <p:nvSpPr>
          <p:cNvPr name="TextBox 13" id="13"/>
          <p:cNvSpPr txBox="true"/>
          <p:nvPr/>
        </p:nvSpPr>
        <p:spPr>
          <a:xfrm rot="0">
            <a:off x="721116" y="1898782"/>
            <a:ext cx="4749843" cy="672466"/>
          </a:xfrm>
          <a:prstGeom prst="rect">
            <a:avLst/>
          </a:prstGeom>
        </p:spPr>
        <p:txBody>
          <a:bodyPr anchor="t" rtlCol="false" tIns="0" lIns="0" bIns="0" rIns="0">
            <a:spAutoFit/>
          </a:bodyPr>
          <a:lstStyle/>
          <a:p>
            <a:pPr algn="ctr">
              <a:lnSpc>
                <a:spcPts val="5459"/>
              </a:lnSpc>
              <a:spcBef>
                <a:spcPct val="0"/>
              </a:spcBef>
            </a:pPr>
            <a:r>
              <a:rPr lang="en-US" b="true" sz="3899">
                <a:solidFill>
                  <a:srgbClr val="75D613"/>
                </a:solidFill>
                <a:latin typeface="Inter Medium"/>
                <a:ea typeface="Inter Medium"/>
                <a:cs typeface="Inter Medium"/>
                <a:sym typeface="Inter Medium"/>
              </a:rPr>
              <a:t>SUCCESS CRITERIA</a:t>
            </a:r>
          </a:p>
        </p:txBody>
      </p:sp>
      <p:grpSp>
        <p:nvGrpSpPr>
          <p:cNvPr name="Group 14" id="14"/>
          <p:cNvGrpSpPr/>
          <p:nvPr/>
        </p:nvGrpSpPr>
        <p:grpSpPr>
          <a:xfrm rot="0">
            <a:off x="476250" y="9530484"/>
            <a:ext cx="1106199" cy="280266"/>
            <a:chOff x="0" y="0"/>
            <a:chExt cx="1474932" cy="373688"/>
          </a:xfrm>
        </p:grpSpPr>
        <p:grpSp>
          <p:nvGrpSpPr>
            <p:cNvPr name="Group 15" id="15"/>
            <p:cNvGrpSpPr/>
            <p:nvPr/>
          </p:nvGrpSpPr>
          <p:grpSpPr>
            <a:xfrm rot="0">
              <a:off x="0" y="0"/>
              <a:ext cx="373688" cy="37368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nvGrpSpPr>
            <p:cNvPr name="Group 18" id="18"/>
            <p:cNvGrpSpPr/>
            <p:nvPr/>
          </p:nvGrpSpPr>
          <p:grpSpPr>
            <a:xfrm rot="0">
              <a:off x="550622" y="0"/>
              <a:ext cx="373688" cy="373688"/>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nvGrpSpPr>
            <p:cNvPr name="Group 21" id="21"/>
            <p:cNvGrpSpPr/>
            <p:nvPr/>
          </p:nvGrpSpPr>
          <p:grpSpPr>
            <a:xfrm rot="0">
              <a:off x="1101244" y="0"/>
              <a:ext cx="373688" cy="373688"/>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grpSp>
        <p:nvGrpSpPr>
          <p:cNvPr name="Group 24" id="24"/>
          <p:cNvGrpSpPr/>
          <p:nvPr/>
        </p:nvGrpSpPr>
        <p:grpSpPr>
          <a:xfrm rot="0">
            <a:off x="16705551" y="9530484"/>
            <a:ext cx="1106199" cy="280266"/>
            <a:chOff x="0" y="0"/>
            <a:chExt cx="1474932" cy="373688"/>
          </a:xfrm>
        </p:grpSpPr>
        <p:grpSp>
          <p:nvGrpSpPr>
            <p:cNvPr name="Group 25" id="25"/>
            <p:cNvGrpSpPr/>
            <p:nvPr/>
          </p:nvGrpSpPr>
          <p:grpSpPr>
            <a:xfrm rot="0">
              <a:off x="0" y="0"/>
              <a:ext cx="373688" cy="37368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27" id="27"/>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nvGrpSpPr>
            <p:cNvPr name="Group 28" id="28"/>
            <p:cNvGrpSpPr/>
            <p:nvPr/>
          </p:nvGrpSpPr>
          <p:grpSpPr>
            <a:xfrm rot="0">
              <a:off x="550622" y="0"/>
              <a:ext cx="373688" cy="37368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0" id="30"/>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nvGrpSpPr>
            <p:cNvPr name="Group 31" id="31"/>
            <p:cNvGrpSpPr/>
            <p:nvPr/>
          </p:nvGrpSpPr>
          <p:grpSpPr>
            <a:xfrm rot="0">
              <a:off x="1101244" y="0"/>
              <a:ext cx="373688" cy="37368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FFFFFF"/>
                </a:solidFill>
                <a:prstDash val="solid"/>
                <a:miter/>
              </a:ln>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3645"/>
                  </a:lnSpc>
                </a:pPr>
              </a:p>
            </p:txBody>
          </p:sp>
        </p:grpSp>
      </p:grpSp>
      <p:grpSp>
        <p:nvGrpSpPr>
          <p:cNvPr name="Group 34" id="34"/>
          <p:cNvGrpSpPr/>
          <p:nvPr/>
        </p:nvGrpSpPr>
        <p:grpSpPr>
          <a:xfrm rot="0">
            <a:off x="395534" y="544461"/>
            <a:ext cx="3160836" cy="549235"/>
            <a:chOff x="0" y="0"/>
            <a:chExt cx="4214448" cy="732313"/>
          </a:xfrm>
        </p:grpSpPr>
        <p:grpSp>
          <p:nvGrpSpPr>
            <p:cNvPr name="Group 35" id="35"/>
            <p:cNvGrpSpPr/>
            <p:nvPr/>
          </p:nvGrpSpPr>
          <p:grpSpPr>
            <a:xfrm rot="0">
              <a:off x="0" y="0"/>
              <a:ext cx="4214448" cy="732313"/>
              <a:chOff x="0" y="0"/>
              <a:chExt cx="832484" cy="144654"/>
            </a:xfrm>
          </p:grpSpPr>
          <p:sp>
            <p:nvSpPr>
              <p:cNvPr name="Freeform 36" id="36"/>
              <p:cNvSpPr/>
              <p:nvPr/>
            </p:nvSpPr>
            <p:spPr>
              <a:xfrm flipH="false" flipV="false" rot="0">
                <a:off x="0" y="0"/>
                <a:ext cx="832484" cy="144654"/>
              </a:xfrm>
              <a:custGeom>
                <a:avLst/>
                <a:gdLst/>
                <a:ahLst/>
                <a:cxnLst/>
                <a:rect r="r" b="b" t="t" l="l"/>
                <a:pathLst>
                  <a:path h="144654" w="832484">
                    <a:moveTo>
                      <a:pt x="72327" y="0"/>
                    </a:moveTo>
                    <a:lnTo>
                      <a:pt x="760156" y="0"/>
                    </a:lnTo>
                    <a:cubicBezTo>
                      <a:pt x="779339" y="0"/>
                      <a:pt x="797735" y="7620"/>
                      <a:pt x="811299" y="21184"/>
                    </a:cubicBezTo>
                    <a:cubicBezTo>
                      <a:pt x="824863" y="34748"/>
                      <a:pt x="832484" y="53145"/>
                      <a:pt x="832484" y="72327"/>
                    </a:cubicBezTo>
                    <a:lnTo>
                      <a:pt x="832484" y="72327"/>
                    </a:lnTo>
                    <a:cubicBezTo>
                      <a:pt x="832484" y="91510"/>
                      <a:pt x="824863" y="109906"/>
                      <a:pt x="811299" y="123470"/>
                    </a:cubicBezTo>
                    <a:cubicBezTo>
                      <a:pt x="797735" y="137034"/>
                      <a:pt x="779339" y="144654"/>
                      <a:pt x="760156" y="144654"/>
                    </a:cubicBezTo>
                    <a:lnTo>
                      <a:pt x="72327" y="144654"/>
                    </a:lnTo>
                    <a:cubicBezTo>
                      <a:pt x="53145" y="144654"/>
                      <a:pt x="34748" y="137034"/>
                      <a:pt x="21184" y="123470"/>
                    </a:cubicBezTo>
                    <a:cubicBezTo>
                      <a:pt x="7620" y="109906"/>
                      <a:pt x="0" y="91510"/>
                      <a:pt x="0" y="72327"/>
                    </a:cubicBezTo>
                    <a:lnTo>
                      <a:pt x="0" y="72327"/>
                    </a:lnTo>
                    <a:cubicBezTo>
                      <a:pt x="0" y="53145"/>
                      <a:pt x="7620" y="34748"/>
                      <a:pt x="21184" y="21184"/>
                    </a:cubicBezTo>
                    <a:cubicBezTo>
                      <a:pt x="34748" y="7620"/>
                      <a:pt x="53145" y="0"/>
                      <a:pt x="72327" y="0"/>
                    </a:cubicBezTo>
                    <a:close/>
                  </a:path>
                </a:pathLst>
              </a:custGeom>
              <a:solidFill>
                <a:srgbClr val="000000">
                  <a:alpha val="0"/>
                </a:srgbClr>
              </a:solidFill>
              <a:ln w="28575" cap="rnd">
                <a:solidFill>
                  <a:srgbClr val="FFFFFF"/>
                </a:solidFill>
                <a:prstDash val="solid"/>
                <a:round/>
              </a:ln>
            </p:spPr>
          </p:sp>
          <p:sp>
            <p:nvSpPr>
              <p:cNvPr name="TextBox 37" id="37"/>
              <p:cNvSpPr txBox="true"/>
              <p:nvPr/>
            </p:nvSpPr>
            <p:spPr>
              <a:xfrm>
                <a:off x="0" y="-47625"/>
                <a:ext cx="832484" cy="192279"/>
              </a:xfrm>
              <a:prstGeom prst="rect">
                <a:avLst/>
              </a:prstGeom>
            </p:spPr>
            <p:txBody>
              <a:bodyPr anchor="ctr" rtlCol="false" tIns="50800" lIns="50800" bIns="50800" rIns="50800"/>
              <a:lstStyle/>
              <a:p>
                <a:pPr algn="ctr">
                  <a:lnSpc>
                    <a:spcPts val="3645"/>
                  </a:lnSpc>
                </a:pPr>
              </a:p>
            </p:txBody>
          </p:sp>
        </p:grpSp>
        <p:sp>
          <p:nvSpPr>
            <p:cNvPr name="TextBox 38" id="38"/>
            <p:cNvSpPr txBox="true"/>
            <p:nvPr/>
          </p:nvSpPr>
          <p:spPr>
            <a:xfrm rot="0">
              <a:off x="94072" y="115966"/>
              <a:ext cx="4026304" cy="462280"/>
            </a:xfrm>
            <a:prstGeom prst="rect">
              <a:avLst/>
            </a:prstGeom>
          </p:spPr>
          <p:txBody>
            <a:bodyPr anchor="t" rtlCol="false" tIns="0" lIns="0" bIns="0" rIns="0">
              <a:spAutoFit/>
            </a:bodyPr>
            <a:lstStyle/>
            <a:p>
              <a:pPr algn="ctr">
                <a:lnSpc>
                  <a:spcPts val="2940"/>
                </a:lnSpc>
                <a:spcBef>
                  <a:spcPct val="0"/>
                </a:spcBef>
              </a:pPr>
              <a:r>
                <a:rPr lang="en-US" b="true" sz="2100">
                  <a:solidFill>
                    <a:srgbClr val="FFFFFF"/>
                  </a:solidFill>
                  <a:latin typeface="Inter Medium"/>
                  <a:ea typeface="Inter Medium"/>
                  <a:cs typeface="Inter Medium"/>
                  <a:sym typeface="Inter Medium"/>
                </a:rPr>
                <a:t>BLISS IN TRAILS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DAGr2dGHVeM</dc:identifier>
  <dcterms:modified xsi:type="dcterms:W3CDTF">2011-08-01T06:04:30Z</dcterms:modified>
  <cp:revision>1</cp:revision>
  <dc:title>presented by CHELAH NG’ETICH</dc:title>
</cp:coreProperties>
</file>